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7" r:id="rId2"/>
    <p:sldId id="268" r:id="rId3"/>
    <p:sldId id="270" r:id="rId4"/>
    <p:sldId id="269" r:id="rId5"/>
    <p:sldId id="271" r:id="rId6"/>
    <p:sldId id="260" r:id="rId7"/>
    <p:sldId id="256" r:id="rId8"/>
    <p:sldId id="257" r:id="rId9"/>
    <p:sldId id="258" r:id="rId10"/>
    <p:sldId id="259" r:id="rId11"/>
    <p:sldId id="261" r:id="rId12"/>
    <p:sldId id="272" r:id="rId13"/>
    <p:sldId id="264" r:id="rId14"/>
    <p:sldId id="263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69534-17ED-4F55-BF52-B407FF7F08DC}" type="datetimeFigureOut">
              <a:rPr lang="en-US" smtClean="0"/>
              <a:pPr/>
              <a:t>7/16/2009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C30B4-B8D6-4799-97BE-08B44481D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Skit</a:t>
            </a:r>
          </a:p>
          <a:p>
            <a:pPr lvl="1"/>
            <a:r>
              <a:rPr lang="en-US" dirty="0" smtClean="0"/>
              <a:t>Mom can I have a cookie?</a:t>
            </a:r>
          </a:p>
          <a:p>
            <a:pPr lvl="1"/>
            <a:r>
              <a:rPr lang="en-US" dirty="0" smtClean="0"/>
              <a:t>No</a:t>
            </a:r>
          </a:p>
          <a:p>
            <a:pPr lvl="1"/>
            <a:r>
              <a:rPr lang="en-US" dirty="0" smtClean="0"/>
              <a:t>Why not?</a:t>
            </a:r>
          </a:p>
          <a:p>
            <a:pPr lvl="1"/>
            <a:r>
              <a:rPr lang="en-US" dirty="0" smtClean="0"/>
              <a:t>Because I said so…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C30B4-B8D6-4799-97BE-08B44481DAC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at end on why for</a:t>
            </a:r>
            <a:r>
              <a:rPr lang="en-US" baseline="0" dirty="0" smtClean="0"/>
              <a:t> cookie, because sky is blue.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C30B4-B8D6-4799-97BE-08B44481DAC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7390C6-02C6-43CD-93C5-2CBF007281B8}" type="datetimeFigureOut">
              <a:rPr lang="en-US" smtClean="0"/>
              <a:pPr/>
              <a:t>7/16/2009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0D1C9C-34BC-4C72-9A17-3C2E5AD12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390C6-02C6-43CD-93C5-2CBF007281B8}" type="datetimeFigureOut">
              <a:rPr lang="en-US" smtClean="0"/>
              <a:pPr/>
              <a:t>7/16/2009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D1C9C-34BC-4C72-9A17-3C2E5AD12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390C6-02C6-43CD-93C5-2CBF007281B8}" type="datetimeFigureOut">
              <a:rPr lang="en-US" smtClean="0"/>
              <a:pPr/>
              <a:t>7/16/2009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D1C9C-34BC-4C72-9A17-3C2E5AD12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390C6-02C6-43CD-93C5-2CBF007281B8}" type="datetimeFigureOut">
              <a:rPr lang="en-US" smtClean="0"/>
              <a:pPr/>
              <a:t>7/16/2009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D1C9C-34BC-4C72-9A17-3C2E5AD122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390C6-02C6-43CD-93C5-2CBF007281B8}" type="datetimeFigureOut">
              <a:rPr lang="en-US" smtClean="0"/>
              <a:pPr/>
              <a:t>7/16/2009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D1C9C-34BC-4C72-9A17-3C2E5AD122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390C6-02C6-43CD-93C5-2CBF007281B8}" type="datetimeFigureOut">
              <a:rPr lang="en-US" smtClean="0"/>
              <a:pPr/>
              <a:t>7/16/2009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D1C9C-34BC-4C72-9A17-3C2E5AD122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390C6-02C6-43CD-93C5-2CBF007281B8}" type="datetimeFigureOut">
              <a:rPr lang="en-US" smtClean="0"/>
              <a:pPr/>
              <a:t>7/16/2009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D1C9C-34BC-4C72-9A17-3C2E5AD12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390C6-02C6-43CD-93C5-2CBF007281B8}" type="datetimeFigureOut">
              <a:rPr lang="en-US" smtClean="0"/>
              <a:pPr/>
              <a:t>7/16/2009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D1C9C-34BC-4C72-9A17-3C2E5AD122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390C6-02C6-43CD-93C5-2CBF007281B8}" type="datetimeFigureOut">
              <a:rPr lang="en-US" smtClean="0"/>
              <a:pPr/>
              <a:t>7/16/2009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D1C9C-34BC-4C72-9A17-3C2E5AD12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87390C6-02C6-43CD-93C5-2CBF007281B8}" type="datetimeFigureOut">
              <a:rPr lang="en-US" smtClean="0"/>
              <a:pPr/>
              <a:t>7/16/2009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D1C9C-34BC-4C72-9A17-3C2E5AD12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7390C6-02C6-43CD-93C5-2CBF007281B8}" type="datetimeFigureOut">
              <a:rPr lang="en-US" smtClean="0"/>
              <a:pPr/>
              <a:t>7/16/2009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0D1C9C-34BC-4C72-9A17-3C2E5AD122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7390C6-02C6-43CD-93C5-2CBF007281B8}" type="datetimeFigureOut">
              <a:rPr lang="en-US" smtClean="0"/>
              <a:pPr/>
              <a:t>7/16/2009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40D1C9C-34BC-4C72-9A17-3C2E5AD12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line-stopwatch.com/full-screen-stopwatch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online-stopwatch.com/full-screen-stopwatch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a Strong Justification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0573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2A:</a:t>
            </a:r>
          </a:p>
          <a:p>
            <a:r>
              <a:rPr lang="en-US" dirty="0" smtClean="0"/>
              <a:t>There should be a school uniform because it makes the differences in how much </a:t>
            </a:r>
            <a:r>
              <a:rPr lang="en-US" dirty="0"/>
              <a:t>m</a:t>
            </a:r>
            <a:r>
              <a:rPr lang="en-US" dirty="0" smtClean="0"/>
              <a:t>oney students have become invisible.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Silent Debate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32766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65760" marR="0" lvl="0" indent="-256032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tabLst/>
              <a:defRPr/>
            </a:pPr>
            <a:r>
              <a:rPr lang="en-US" sz="2900" dirty="0"/>
              <a:t>1R:</a:t>
            </a:r>
          </a:p>
          <a:p>
            <a:pPr marL="365760" marR="0" lvl="0" indent="-256032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900" dirty="0"/>
              <a:t>Students know those </a:t>
            </a:r>
            <a:r>
              <a:rPr lang="en-US" sz="2900" dirty="0" smtClean="0"/>
              <a:t>differences </a:t>
            </a:r>
            <a:r>
              <a:rPr lang="en-US" sz="2900" dirty="0"/>
              <a:t>anyway-they compare shoes, accessories, cars, homes, electronics, etc. Uniforms just become an additional expense for families that can’t afford it already.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51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2R:</a:t>
            </a:r>
          </a:p>
          <a:p>
            <a:r>
              <a:rPr lang="en-US" dirty="0" smtClean="0"/>
              <a:t>It still decreases the biggest comparison factor- name brands and variety of clothing. Uniforms could be provided free of charge to families that cannot afford them.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Silent Debate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35814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5760" marR="0" lvl="0" indent="-256032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tabLst/>
              <a:defRPr/>
            </a:pPr>
            <a:r>
              <a:rPr lang="en-US" sz="2800" dirty="0"/>
              <a:t>1</a:t>
            </a:r>
            <a:r>
              <a:rPr lang="en-US" sz="2800" dirty="0" smtClean="0"/>
              <a:t>R:</a:t>
            </a:r>
          </a:p>
          <a:p>
            <a:pPr marL="365760" marR="0" lvl="0" indent="-256032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800" dirty="0" smtClean="0"/>
              <a:t>Avoiding the problem won’t help students learn how to deal with real life problems like how to deal with people of different economic backgrounds.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Now it’s your turn…</a:t>
            </a:r>
            <a:br>
              <a:rPr lang="en-US" dirty="0" smtClean="0"/>
            </a:br>
            <a:r>
              <a:rPr lang="en-US" sz="2700" dirty="0" smtClean="0"/>
              <a:t>Should Dennis be allowed to reject life-saving medical treatments?</a:t>
            </a:r>
            <a:endParaRPr lang="en-US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905000"/>
            <a:ext cx="7271478" cy="426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Rules of Silent Debate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Decide who is FOR (debater 1)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Decide who is AGAINST (debater 2)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Record on your handout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Begin each debate with an argument marked with your number and an “A”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1A – Dennis should…because…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Respond to arguments with your number and an “R”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2R – I disagree because Dennis…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1R- I understand your point, but…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Continue until argument is complete, then begin new argument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Draw a line on your paper between each new argument, please!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There is NO TALKING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62484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Countdown clock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strongest arguments with your partner</a:t>
            </a:r>
          </a:p>
          <a:p>
            <a:pPr lvl="1"/>
            <a:r>
              <a:rPr lang="en-US" dirty="0" smtClean="0"/>
              <a:t>Did it rely on facts from the case?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ive voice to ethical principle?</a:t>
            </a:r>
          </a:p>
          <a:p>
            <a:pPr lvl="1"/>
            <a:r>
              <a:rPr lang="en-US" dirty="0" smtClean="0"/>
              <a:t>Take the concerns of the stakeholders into consideration?</a:t>
            </a:r>
          </a:p>
          <a:p>
            <a:r>
              <a:rPr lang="en-US" dirty="0" smtClean="0"/>
              <a:t>What makes a strong justification?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May include:</a:t>
            </a:r>
          </a:p>
          <a:p>
            <a:pPr lvl="1"/>
            <a:r>
              <a:rPr lang="en-US" dirty="0" smtClean="0"/>
              <a:t>Clearly-stated position that relates directly  to the ethical question</a:t>
            </a:r>
          </a:p>
          <a:p>
            <a:pPr lvl="1"/>
            <a:r>
              <a:rPr lang="en-US" dirty="0" smtClean="0"/>
              <a:t>Reference to important facts and science content of the case</a:t>
            </a:r>
          </a:p>
          <a:p>
            <a:pPr lvl="1"/>
            <a:r>
              <a:rPr lang="en-US" dirty="0" smtClean="0"/>
              <a:t>Consideration of how other people will be impacted by the decision</a:t>
            </a:r>
          </a:p>
          <a:p>
            <a:pPr lvl="1"/>
            <a:r>
              <a:rPr lang="en-US" dirty="0" smtClean="0"/>
              <a:t>Reference to one or more ethical considerations</a:t>
            </a:r>
          </a:p>
          <a:p>
            <a:pPr lvl="1"/>
            <a:r>
              <a:rPr lang="en-US" dirty="0" smtClean="0"/>
              <a:t>Consideration of the strength and weakness of alternate solutions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Strong Justification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5791200"/>
            <a:ext cx="21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Countdown</a:t>
            </a:r>
            <a:r>
              <a:rPr lang="en-US" dirty="0" smtClean="0"/>
              <a:t> clock</a:t>
            </a:r>
            <a:endParaRPr lang="en-US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/>
          <a:srcRect l="7500" t="14063" r="7500" b="2344"/>
          <a:stretch>
            <a:fillRect/>
          </a:stretch>
        </p:blipFill>
        <p:spPr bwMode="auto">
          <a:xfrm>
            <a:off x="4572000" y="1905000"/>
            <a:ext cx="435838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Dennis were not a religious person and simply wanted his illness to ‘run its natural course’, because that’s how life works?</a:t>
            </a:r>
          </a:p>
          <a:p>
            <a:r>
              <a:rPr lang="en-US" dirty="0" smtClean="0"/>
              <a:t>Dennis was still under the legal care of his biological parents?</a:t>
            </a:r>
          </a:p>
          <a:p>
            <a:r>
              <a:rPr lang="en-US" dirty="0" smtClean="0"/>
              <a:t>Dennis were younger, like 12? 10? 8 years old?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Rest of the Story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733800"/>
            <a:ext cx="3762375" cy="263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b="6400"/>
          <a:stretch>
            <a:fillRect/>
          </a:stretch>
        </p:blipFill>
        <p:spPr bwMode="auto">
          <a:xfrm>
            <a:off x="5029200" y="3733800"/>
            <a:ext cx="3695700" cy="259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219200"/>
            <a:ext cx="4286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</a:p>
          <a:p>
            <a:pPr lvl="1"/>
            <a:r>
              <a:rPr lang="en-US" dirty="0" smtClean="0"/>
              <a:t>How do you create a strong justification relating directly to an ethical question?</a:t>
            </a:r>
          </a:p>
          <a:p>
            <a:r>
              <a:rPr lang="en-US" dirty="0" smtClean="0"/>
              <a:t>Other questions to ponder</a:t>
            </a:r>
          </a:p>
          <a:p>
            <a:pPr lvl="1"/>
            <a:r>
              <a:rPr lang="en-US" dirty="0" smtClean="0"/>
              <a:t>How do you determine the difference between a weak and strong justification in ethical questions?</a:t>
            </a:r>
          </a:p>
          <a:p>
            <a:pPr lvl="1"/>
            <a:r>
              <a:rPr lang="en-US" dirty="0" smtClean="0"/>
              <a:t>How do you debate “pro” and “con” positions equitably?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971800"/>
          </a:xfrm>
        </p:spPr>
        <p:txBody>
          <a:bodyPr/>
          <a:lstStyle/>
          <a:p>
            <a:r>
              <a:rPr lang="en-US" dirty="0" smtClean="0"/>
              <a:t>Argument</a:t>
            </a:r>
          </a:p>
          <a:p>
            <a:pPr lvl="1"/>
            <a:r>
              <a:rPr lang="en-US" dirty="0" smtClean="0"/>
              <a:t>Your personal viewpoint or stance on an issue</a:t>
            </a:r>
          </a:p>
          <a:p>
            <a:r>
              <a:rPr lang="en-US" dirty="0" smtClean="0"/>
              <a:t>Justification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reason or the rationale for your stance or viewpoint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of Engagement</a:t>
            </a:r>
            <a:endParaRPr lang="en-US" dirty="0"/>
          </a:p>
        </p:txBody>
      </p:sp>
      <p:pic>
        <p:nvPicPr>
          <p:cNvPr id="5" name="Picture 4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048000"/>
            <a:ext cx="3059529" cy="3352800"/>
          </a:xfrm>
          <a:prstGeom prst="rect">
            <a:avLst/>
          </a:prstGeom>
        </p:spPr>
      </p:pic>
      <p:pic>
        <p:nvPicPr>
          <p:cNvPr id="7" name="Picture 6" descr="ear0827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76600"/>
            <a:ext cx="3124200" cy="3237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1968691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Is this strong justification?</a:t>
            </a:r>
          </a:p>
          <a:p>
            <a:r>
              <a:rPr lang="en-US" sz="3600" dirty="0" smtClean="0"/>
              <a:t>Why or Why not?</a:t>
            </a:r>
          </a:p>
          <a:p>
            <a:r>
              <a:rPr lang="en-US" sz="3600" dirty="0" smtClean="0"/>
              <a:t>Write some flawed or weak justifications</a:t>
            </a:r>
          </a:p>
          <a:p>
            <a:r>
              <a:rPr lang="en-US" sz="3600" dirty="0" smtClean="0"/>
              <a:t>What makes them weak?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makes a Strong Justification?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371600"/>
            <a:ext cx="3048000" cy="23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833 -0.02477 C -0.4125 -0.07083 -0.36666 -0.1169 -0.32222 -0.10671 C -0.27777 -0.09653 -0.246 0.01829 -0.19218 0.03611 C -0.13854 0.05393 -0.03211 0.00602 -3.33333E-6 7.40741E-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0.01921 C 0.22969 0.10231 0.29289 0.18564 0.34601 0.18888 C 0.39914 0.19213 0.44514 0.03796 0.48525 0.03819 C 0.52518 0.03842 0.56111 0.14652 0.58611 0.19074 C 0.61094 0.23495 0.61285 0.30138 0.63473 0.30301 C 0.65643 0.30463 0.70313 0.21736 0.71667 0.20023 " pathEditMode="relative" rAng="0" ptsTypes="aaaaa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02291"/>
          </a:xfrm>
        </p:spPr>
        <p:txBody>
          <a:bodyPr/>
          <a:lstStyle/>
          <a:p>
            <a:r>
              <a:rPr lang="en-US" sz="3000" dirty="0" smtClean="0"/>
              <a:t>Based purely on subjective opinion</a:t>
            </a:r>
          </a:p>
          <a:p>
            <a:r>
              <a:rPr lang="en-US" sz="3000" dirty="0" smtClean="0"/>
              <a:t>Rely on an undefined “feeling”</a:t>
            </a:r>
          </a:p>
          <a:p>
            <a:r>
              <a:rPr lang="en-US" sz="3000" dirty="0" smtClean="0"/>
              <a:t>Can’t be backed up with facts or science</a:t>
            </a:r>
          </a:p>
          <a:p>
            <a:r>
              <a:rPr lang="en-US" sz="3000" dirty="0" smtClean="0"/>
              <a:t>Based on cultural bias which is not universal</a:t>
            </a:r>
          </a:p>
          <a:p>
            <a:r>
              <a:rPr lang="en-US" sz="3000" dirty="0" smtClean="0"/>
              <a:t>Not relevant or logically linked to the facts of the case.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Flawed Justifications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700" dirty="0" smtClean="0"/>
              <a:t>Silent Debate</a:t>
            </a:r>
            <a:endParaRPr lang="en-US" sz="37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72714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Model format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Topic: Should all students at our school be required to wear uniforms?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One student represents pro, other con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There is NO TALKING!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Let’s watch...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038600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Tx/>
              <a:buSzTx/>
              <a:buNone/>
              <a:defRPr/>
            </a:pPr>
            <a:r>
              <a:rPr lang="en-US" sz="3200" dirty="0" smtClean="0"/>
              <a:t>1A:</a:t>
            </a:r>
          </a:p>
          <a:p>
            <a:r>
              <a:rPr lang="en-US" sz="3200" dirty="0" smtClean="0"/>
              <a:t>There should not be a school uniform because it does not allow students to express their individual personality.</a:t>
            </a:r>
          </a:p>
          <a:p>
            <a:pPr marL="342900" lvl="0" indent="-342900">
              <a:spcBef>
                <a:spcPct val="20000"/>
              </a:spcBef>
              <a:buClrTx/>
              <a:buSzTx/>
              <a:buNone/>
              <a:defRPr/>
            </a:pPr>
            <a:r>
              <a:rPr lang="en-US" sz="3200" dirty="0" smtClean="0"/>
              <a:t>2R:</a:t>
            </a:r>
          </a:p>
          <a:p>
            <a:pPr lvl="0">
              <a:defRPr/>
            </a:pPr>
            <a:r>
              <a:rPr lang="en-US" sz="3200" dirty="0" smtClean="0"/>
              <a:t>Students are in school to learn, not to express their personality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Silent Debate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33400" y="35052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2514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/>
              <a:t>1R:</a:t>
            </a:r>
          </a:p>
          <a:p>
            <a:r>
              <a:rPr lang="en-US" sz="3200" dirty="0" smtClean="0"/>
              <a:t>Part of school is to figure out who you are and lack of ability to express personality does not help in that process.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Silent Debate, cont’d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85800" y="36576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2R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65760" marR="0" lvl="0" indent="-256032" defTabSz="914400" fontAlgn="auto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3500" dirty="0" smtClean="0"/>
              <a:t>Students learn to be like everyone else when it comes to fashion. There should be lessons that help students figure that stuff out, not clothing choices.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Argument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1178</TotalTime>
  <Words>684</Words>
  <Application>Microsoft Office PowerPoint</Application>
  <PresentationFormat>On-screen Show (4:3)</PresentationFormat>
  <Paragraphs>91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Making a Strong Justification</vt:lpstr>
      <vt:lpstr>Introduction</vt:lpstr>
      <vt:lpstr>Terms of Engagement</vt:lpstr>
      <vt:lpstr>What makes a Strong Justification?</vt:lpstr>
      <vt:lpstr>Characteristics of Flawed Justifications</vt:lpstr>
      <vt:lpstr>Silent Debate</vt:lpstr>
      <vt:lpstr>Silent Debate</vt:lpstr>
      <vt:lpstr>Silent Debate, cont’d</vt:lpstr>
      <vt:lpstr>Next Argument</vt:lpstr>
      <vt:lpstr>Silent Debate</vt:lpstr>
      <vt:lpstr>Silent Debate</vt:lpstr>
      <vt:lpstr>Now it’s your turn… Should Dennis be allowed to reject life-saving medical treatments?</vt:lpstr>
      <vt:lpstr>Discussion</vt:lpstr>
      <vt:lpstr>Elements of Strong Justification</vt:lpstr>
      <vt:lpstr>What if…</vt:lpstr>
      <vt:lpstr>The Rest of the Story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Silent Debate</dc:title>
  <dc:creator> </dc:creator>
  <cp:lastModifiedBy> </cp:lastModifiedBy>
  <cp:revision>32</cp:revision>
  <dcterms:created xsi:type="dcterms:W3CDTF">2009-07-14T19:41:01Z</dcterms:created>
  <dcterms:modified xsi:type="dcterms:W3CDTF">2009-07-16T17:36:35Z</dcterms:modified>
</cp:coreProperties>
</file>