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6" r:id="rId2"/>
    <p:sldId id="264" r:id="rId3"/>
    <p:sldId id="261" r:id="rId4"/>
    <p:sldId id="260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95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91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86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81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75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71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966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962" algn="l" defTabSz="9139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en Bergsman" initials="KB" lastIdx="9" clrIdx="0">
    <p:extLst>
      <p:ext uri="{19B8F6BF-5375-455C-9EA6-DF929625EA0E}">
        <p15:presenceInfo xmlns="" xmlns:p15="http://schemas.microsoft.com/office/powerpoint/2012/main" userId="Kristen Bergsman" providerId="None"/>
      </p:ext>
    </p:extLst>
  </p:cmAuthor>
  <p:cmAuthor id="2" name="Joan Griswold" initials="JCG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0E88"/>
    <a:srgbClr val="0C5CA4"/>
    <a:srgbClr val="0B5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73" autoAdjust="0"/>
  </p:normalViewPr>
  <p:slideViewPr>
    <p:cSldViewPr>
      <p:cViewPr>
        <p:scale>
          <a:sx n="58" d="100"/>
          <a:sy n="58" d="100"/>
        </p:scale>
        <p:origin x="-1027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83715-EA4D-4D44-B404-6FE4A7876B2A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1A5A8-B394-4FCF-BA9C-1AAEF01093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7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95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91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86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81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75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71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66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962" algn="l" defTabSz="9139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Credit:</a:t>
            </a:r>
            <a:r>
              <a:rPr lang="en-US" baseline="0" dirty="0" smtClean="0"/>
              <a:t> Maze Image. </a:t>
            </a:r>
            <a:r>
              <a:rPr lang="en-US" baseline="0" dirty="0" err="1" smtClean="0">
                <a:solidFill>
                  <a:srgbClr val="FFFF00"/>
                </a:solidFill>
              </a:rPr>
              <a:t>Nandhp</a:t>
            </a:r>
            <a:r>
              <a:rPr lang="en-US" baseline="0" dirty="0" smtClean="0"/>
              <a:t>/Wikimedia Commons</a:t>
            </a:r>
            <a:r>
              <a:rPr lang="en-US" baseline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A5A8-B394-4FCF-BA9C-1AAEF01093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4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1A5A8-B394-4FCF-BA9C-1AAEF01093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13124-791B-47E3-87AD-FAD0D25D1E0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9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9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5" indent="0">
              <a:buNone/>
              <a:defRPr sz="2000" b="1"/>
            </a:lvl2pPr>
            <a:lvl3pPr marL="913991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5" indent="0">
              <a:buNone/>
              <a:defRPr sz="1600" b="1"/>
            </a:lvl6pPr>
            <a:lvl7pPr marL="2741971" indent="0">
              <a:buNone/>
              <a:defRPr sz="1600" b="1"/>
            </a:lvl7pPr>
            <a:lvl8pPr marL="3198966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95" indent="0">
              <a:buNone/>
              <a:defRPr sz="2000" b="1"/>
            </a:lvl2pPr>
            <a:lvl3pPr marL="913991" indent="0">
              <a:buNone/>
              <a:defRPr sz="1800" b="1"/>
            </a:lvl3pPr>
            <a:lvl4pPr marL="1370986" indent="0">
              <a:buNone/>
              <a:defRPr sz="1600" b="1"/>
            </a:lvl4pPr>
            <a:lvl5pPr marL="1827981" indent="0">
              <a:buNone/>
              <a:defRPr sz="1600" b="1"/>
            </a:lvl5pPr>
            <a:lvl6pPr marL="2284975" indent="0">
              <a:buNone/>
              <a:defRPr sz="1600" b="1"/>
            </a:lvl6pPr>
            <a:lvl7pPr marL="2741971" indent="0">
              <a:buNone/>
              <a:defRPr sz="1600" b="1"/>
            </a:lvl7pPr>
            <a:lvl8pPr marL="3198966" indent="0">
              <a:buNone/>
              <a:defRPr sz="1600" b="1"/>
            </a:lvl8pPr>
            <a:lvl9pPr marL="36559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95" indent="0">
              <a:buNone/>
              <a:defRPr sz="1200"/>
            </a:lvl2pPr>
            <a:lvl3pPr marL="913991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5" indent="0">
              <a:buNone/>
              <a:defRPr sz="900"/>
            </a:lvl6pPr>
            <a:lvl7pPr marL="2741971" indent="0">
              <a:buNone/>
              <a:defRPr sz="900"/>
            </a:lvl7pPr>
            <a:lvl8pPr marL="3198966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95" indent="0">
              <a:buNone/>
              <a:defRPr sz="2800"/>
            </a:lvl2pPr>
            <a:lvl3pPr marL="913991" indent="0">
              <a:buNone/>
              <a:defRPr sz="2400"/>
            </a:lvl3pPr>
            <a:lvl4pPr marL="1370986" indent="0">
              <a:buNone/>
              <a:defRPr sz="2000"/>
            </a:lvl4pPr>
            <a:lvl5pPr marL="1827981" indent="0">
              <a:buNone/>
              <a:defRPr sz="2000"/>
            </a:lvl5pPr>
            <a:lvl6pPr marL="2284975" indent="0">
              <a:buNone/>
              <a:defRPr sz="2000"/>
            </a:lvl6pPr>
            <a:lvl7pPr marL="2741971" indent="0">
              <a:buNone/>
              <a:defRPr sz="2000"/>
            </a:lvl7pPr>
            <a:lvl8pPr marL="3198966" indent="0">
              <a:buNone/>
              <a:defRPr sz="2000"/>
            </a:lvl8pPr>
            <a:lvl9pPr marL="36559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95" indent="0">
              <a:buNone/>
              <a:defRPr sz="1200"/>
            </a:lvl2pPr>
            <a:lvl3pPr marL="913991" indent="0">
              <a:buNone/>
              <a:defRPr sz="1000"/>
            </a:lvl3pPr>
            <a:lvl4pPr marL="1370986" indent="0">
              <a:buNone/>
              <a:defRPr sz="900"/>
            </a:lvl4pPr>
            <a:lvl5pPr marL="1827981" indent="0">
              <a:buNone/>
              <a:defRPr sz="900"/>
            </a:lvl5pPr>
            <a:lvl6pPr marL="2284975" indent="0">
              <a:buNone/>
              <a:defRPr sz="900"/>
            </a:lvl6pPr>
            <a:lvl7pPr marL="2741971" indent="0">
              <a:buNone/>
              <a:defRPr sz="900"/>
            </a:lvl7pPr>
            <a:lvl8pPr marL="3198966" indent="0">
              <a:buNone/>
              <a:defRPr sz="900"/>
            </a:lvl8pPr>
            <a:lvl9pPr marL="36559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98" tIns="45700" rIns="91398" bIns="457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398" tIns="45700" rIns="91398" bIns="457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398" tIns="45700" rIns="91398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9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46" indent="-342746" algn="l" defTabSz="9139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7" indent="-285621" algn="l" defTabSz="9139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88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3" indent="-228497" algn="l" defTabSz="9139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79" indent="-228497" algn="l" defTabSz="9139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4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70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3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7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5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1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6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5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1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6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2028824"/>
            <a:ext cx="9296315" cy="1571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0" y="4533900"/>
            <a:ext cx="2349500" cy="29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900" y="5021704"/>
            <a:ext cx="4851400" cy="125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This curriculum is available on the NWABR website, http://</a:t>
            </a:r>
            <a:r>
              <a:rPr lang="en-US" baseline="30000" dirty="0" err="1"/>
              <a:t>www.nwabr.org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b="1" baseline="30000" dirty="0"/>
              <a:t>Permission granted for educational use</a:t>
            </a:r>
          </a:p>
          <a:p>
            <a:endParaRPr lang="en-US" baseline="30000" dirty="0"/>
          </a:p>
          <a:p>
            <a:endParaRPr lang="en-US" baseline="30000" dirty="0"/>
          </a:p>
          <a:p>
            <a:r>
              <a:rPr lang="en-US" baseline="30000" dirty="0"/>
              <a:t>©2012 Northwest Association for Biomedical Research</a:t>
            </a:r>
          </a:p>
          <a:p>
            <a:r>
              <a:rPr lang="en-US" baseline="30000" dirty="0"/>
              <a:t>All Rights Reserved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9500" y="3256097"/>
            <a:ext cx="3202166" cy="203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6800" y="2209800"/>
            <a:ext cx="4641273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667000"/>
            <a:ext cx="59588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8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2009774"/>
            <a:ext cx="9296315" cy="15716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800" y="2438400"/>
            <a:ext cx="746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pc="200" dirty="0" smtClean="0">
                <a:solidFill>
                  <a:schemeClr val="bg1"/>
                </a:solidFill>
                <a:latin typeface="Arial"/>
                <a:cs typeface="Arial"/>
              </a:rPr>
              <a:t>Lesson 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019800"/>
            <a:ext cx="3268870" cy="406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3058180"/>
            <a:ext cx="64193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spc="200" dirty="0" smtClean="0">
                <a:solidFill>
                  <a:schemeClr val="bg1"/>
                </a:solidFill>
                <a:latin typeface="Arial"/>
                <a:cs typeface="Arial"/>
              </a:rPr>
              <a:t>The Process of Scientific Research</a:t>
            </a:r>
            <a:endParaRPr lang="en-US" sz="2700" spc="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595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76200"/>
            <a:ext cx="9144000" cy="68580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3" name="Picture 2" descr="2000px-Prim_Maze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1000"/>
            <a:ext cx="6065971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0E88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 Single Corner Rectangle 56"/>
          <p:cNvSpPr/>
          <p:nvPr/>
        </p:nvSpPr>
        <p:spPr>
          <a:xfrm rot="16200000">
            <a:off x="5800725" y="3028950"/>
            <a:ext cx="514350" cy="6172200"/>
          </a:xfrm>
          <a:prstGeom prst="round1Rect">
            <a:avLst>
              <a:gd name="adj" fmla="val 864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endParaRPr lang="en-US" b="1" dirty="0" smtClean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127000" y="800100"/>
            <a:ext cx="8890000" cy="4514850"/>
            <a:chOff x="3316333" y="1752600"/>
            <a:chExt cx="39432763" cy="18554933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9" name="Freeform 8"/>
            <p:cNvSpPr/>
            <p:nvPr/>
          </p:nvSpPr>
          <p:spPr>
            <a:xfrm>
              <a:off x="3316333" y="1752600"/>
              <a:ext cx="9463863" cy="18554933"/>
            </a:xfrm>
            <a:custGeom>
              <a:avLst/>
              <a:gdLst>
                <a:gd name="connsiteX0" fmla="*/ 0 w 9627635"/>
                <a:gd name="connsiteY0" fmla="*/ 962764 h 25679400"/>
                <a:gd name="connsiteX1" fmla="*/ 281988 w 9627635"/>
                <a:gd name="connsiteY1" fmla="*/ 281987 h 25679400"/>
                <a:gd name="connsiteX2" fmla="*/ 962766 w 9627635"/>
                <a:gd name="connsiteY2" fmla="*/ 1 h 25679400"/>
                <a:gd name="connsiteX3" fmla="*/ 8664871 w 9627635"/>
                <a:gd name="connsiteY3" fmla="*/ 0 h 25679400"/>
                <a:gd name="connsiteX4" fmla="*/ 9345648 w 9627635"/>
                <a:gd name="connsiteY4" fmla="*/ 281988 h 25679400"/>
                <a:gd name="connsiteX5" fmla="*/ 9627634 w 9627635"/>
                <a:gd name="connsiteY5" fmla="*/ 962766 h 25679400"/>
                <a:gd name="connsiteX6" fmla="*/ 9627635 w 9627635"/>
                <a:gd name="connsiteY6" fmla="*/ 24716636 h 25679400"/>
                <a:gd name="connsiteX7" fmla="*/ 9345648 w 9627635"/>
                <a:gd name="connsiteY7" fmla="*/ 25397413 h 25679400"/>
                <a:gd name="connsiteX8" fmla="*/ 8664871 w 9627635"/>
                <a:gd name="connsiteY8" fmla="*/ 25679400 h 25679400"/>
                <a:gd name="connsiteX9" fmla="*/ 962764 w 9627635"/>
                <a:gd name="connsiteY9" fmla="*/ 25679400 h 25679400"/>
                <a:gd name="connsiteX10" fmla="*/ 281987 w 9627635"/>
                <a:gd name="connsiteY10" fmla="*/ 25397412 h 25679400"/>
                <a:gd name="connsiteX11" fmla="*/ 1 w 9627635"/>
                <a:gd name="connsiteY11" fmla="*/ 24716635 h 25679400"/>
                <a:gd name="connsiteX12" fmla="*/ 0 w 9627635"/>
                <a:gd name="connsiteY12" fmla="*/ 962764 h 256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27635" h="25679400">
                  <a:moveTo>
                    <a:pt x="0" y="962764"/>
                  </a:moveTo>
                  <a:cubicBezTo>
                    <a:pt x="0" y="707423"/>
                    <a:pt x="101434" y="462540"/>
                    <a:pt x="281988" y="281987"/>
                  </a:cubicBezTo>
                  <a:cubicBezTo>
                    <a:pt x="462542" y="101434"/>
                    <a:pt x="707425" y="0"/>
                    <a:pt x="962766" y="1"/>
                  </a:cubicBezTo>
                  <a:lnTo>
                    <a:pt x="8664871" y="0"/>
                  </a:lnTo>
                  <a:cubicBezTo>
                    <a:pt x="8920212" y="0"/>
                    <a:pt x="9165095" y="101434"/>
                    <a:pt x="9345648" y="281988"/>
                  </a:cubicBezTo>
                  <a:cubicBezTo>
                    <a:pt x="9526201" y="462542"/>
                    <a:pt x="9627635" y="707425"/>
                    <a:pt x="9627634" y="962766"/>
                  </a:cubicBezTo>
                  <a:cubicBezTo>
                    <a:pt x="9627634" y="8880723"/>
                    <a:pt x="9627635" y="16798679"/>
                    <a:pt x="9627635" y="24716636"/>
                  </a:cubicBezTo>
                  <a:cubicBezTo>
                    <a:pt x="9627635" y="24971977"/>
                    <a:pt x="9526201" y="25216860"/>
                    <a:pt x="9345648" y="25397413"/>
                  </a:cubicBezTo>
                  <a:cubicBezTo>
                    <a:pt x="9165095" y="25577966"/>
                    <a:pt x="8920212" y="25679400"/>
                    <a:pt x="8664871" y="25679400"/>
                  </a:cubicBezTo>
                  <a:lnTo>
                    <a:pt x="962764" y="25679400"/>
                  </a:lnTo>
                  <a:cubicBezTo>
                    <a:pt x="707423" y="25679400"/>
                    <a:pt x="462540" y="25577966"/>
                    <a:pt x="281987" y="25397412"/>
                  </a:cubicBezTo>
                  <a:cubicBezTo>
                    <a:pt x="101434" y="25216858"/>
                    <a:pt x="0" y="24971976"/>
                    <a:pt x="1" y="24716635"/>
                  </a:cubicBezTo>
                  <a:cubicBezTo>
                    <a:pt x="1" y="16798678"/>
                    <a:pt x="0" y="8880721"/>
                    <a:pt x="0" y="962764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10734040" rIns="462280" bIns="5598160" numCol="1" spcCol="1270" anchor="ctr" anchorCtr="0">
              <a:noAutofit/>
            </a:bodyPr>
            <a:lstStyle/>
            <a:p>
              <a:pPr algn="ctr" defTabSz="6016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3411162" y="1752600"/>
              <a:ext cx="9463863" cy="16206207"/>
            </a:xfrm>
            <a:custGeom>
              <a:avLst/>
              <a:gdLst>
                <a:gd name="connsiteX0" fmla="*/ 0 w 9627635"/>
                <a:gd name="connsiteY0" fmla="*/ 962764 h 25679400"/>
                <a:gd name="connsiteX1" fmla="*/ 281988 w 9627635"/>
                <a:gd name="connsiteY1" fmla="*/ 281987 h 25679400"/>
                <a:gd name="connsiteX2" fmla="*/ 962766 w 9627635"/>
                <a:gd name="connsiteY2" fmla="*/ 1 h 25679400"/>
                <a:gd name="connsiteX3" fmla="*/ 8664871 w 9627635"/>
                <a:gd name="connsiteY3" fmla="*/ 0 h 25679400"/>
                <a:gd name="connsiteX4" fmla="*/ 9345648 w 9627635"/>
                <a:gd name="connsiteY4" fmla="*/ 281988 h 25679400"/>
                <a:gd name="connsiteX5" fmla="*/ 9627634 w 9627635"/>
                <a:gd name="connsiteY5" fmla="*/ 962766 h 25679400"/>
                <a:gd name="connsiteX6" fmla="*/ 9627635 w 9627635"/>
                <a:gd name="connsiteY6" fmla="*/ 24716636 h 25679400"/>
                <a:gd name="connsiteX7" fmla="*/ 9345648 w 9627635"/>
                <a:gd name="connsiteY7" fmla="*/ 25397413 h 25679400"/>
                <a:gd name="connsiteX8" fmla="*/ 8664871 w 9627635"/>
                <a:gd name="connsiteY8" fmla="*/ 25679400 h 25679400"/>
                <a:gd name="connsiteX9" fmla="*/ 962764 w 9627635"/>
                <a:gd name="connsiteY9" fmla="*/ 25679400 h 25679400"/>
                <a:gd name="connsiteX10" fmla="*/ 281987 w 9627635"/>
                <a:gd name="connsiteY10" fmla="*/ 25397412 h 25679400"/>
                <a:gd name="connsiteX11" fmla="*/ 1 w 9627635"/>
                <a:gd name="connsiteY11" fmla="*/ 24716635 h 25679400"/>
                <a:gd name="connsiteX12" fmla="*/ 0 w 9627635"/>
                <a:gd name="connsiteY12" fmla="*/ 962764 h 256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27635" h="25679400">
                  <a:moveTo>
                    <a:pt x="0" y="962764"/>
                  </a:moveTo>
                  <a:cubicBezTo>
                    <a:pt x="0" y="707423"/>
                    <a:pt x="101434" y="462540"/>
                    <a:pt x="281988" y="281987"/>
                  </a:cubicBezTo>
                  <a:cubicBezTo>
                    <a:pt x="462542" y="101434"/>
                    <a:pt x="707425" y="0"/>
                    <a:pt x="962766" y="1"/>
                  </a:cubicBezTo>
                  <a:lnTo>
                    <a:pt x="8664871" y="0"/>
                  </a:lnTo>
                  <a:cubicBezTo>
                    <a:pt x="8920212" y="0"/>
                    <a:pt x="9165095" y="101434"/>
                    <a:pt x="9345648" y="281988"/>
                  </a:cubicBezTo>
                  <a:cubicBezTo>
                    <a:pt x="9526201" y="462542"/>
                    <a:pt x="9627635" y="707425"/>
                    <a:pt x="9627634" y="962766"/>
                  </a:cubicBezTo>
                  <a:cubicBezTo>
                    <a:pt x="9627634" y="8880723"/>
                    <a:pt x="9627635" y="16798679"/>
                    <a:pt x="9627635" y="24716636"/>
                  </a:cubicBezTo>
                  <a:cubicBezTo>
                    <a:pt x="9627635" y="24971977"/>
                    <a:pt x="9526201" y="25216860"/>
                    <a:pt x="9345648" y="25397413"/>
                  </a:cubicBezTo>
                  <a:cubicBezTo>
                    <a:pt x="9165095" y="25577966"/>
                    <a:pt x="8920212" y="25679400"/>
                    <a:pt x="8664871" y="25679400"/>
                  </a:cubicBezTo>
                  <a:lnTo>
                    <a:pt x="962764" y="25679400"/>
                  </a:lnTo>
                  <a:cubicBezTo>
                    <a:pt x="707423" y="25679400"/>
                    <a:pt x="462540" y="25577966"/>
                    <a:pt x="281987" y="25397412"/>
                  </a:cubicBezTo>
                  <a:cubicBezTo>
                    <a:pt x="101434" y="25216858"/>
                    <a:pt x="0" y="24971976"/>
                    <a:pt x="1" y="24716635"/>
                  </a:cubicBezTo>
                  <a:cubicBezTo>
                    <a:pt x="1" y="16798678"/>
                    <a:pt x="0" y="8880721"/>
                    <a:pt x="0" y="962764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10734040" rIns="462280" bIns="5598160" numCol="1" spcCol="1270" anchor="ctr" anchorCtr="0">
              <a:noAutofit/>
            </a:bodyPr>
            <a:lstStyle/>
            <a:p>
              <a:pPr algn="ctr" defTabSz="6016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385715" y="1752600"/>
              <a:ext cx="9463863" cy="13622609"/>
            </a:xfrm>
            <a:custGeom>
              <a:avLst/>
              <a:gdLst>
                <a:gd name="connsiteX0" fmla="*/ 0 w 9627635"/>
                <a:gd name="connsiteY0" fmla="*/ 962764 h 25679400"/>
                <a:gd name="connsiteX1" fmla="*/ 281988 w 9627635"/>
                <a:gd name="connsiteY1" fmla="*/ 281987 h 25679400"/>
                <a:gd name="connsiteX2" fmla="*/ 962766 w 9627635"/>
                <a:gd name="connsiteY2" fmla="*/ 1 h 25679400"/>
                <a:gd name="connsiteX3" fmla="*/ 8664871 w 9627635"/>
                <a:gd name="connsiteY3" fmla="*/ 0 h 25679400"/>
                <a:gd name="connsiteX4" fmla="*/ 9345648 w 9627635"/>
                <a:gd name="connsiteY4" fmla="*/ 281988 h 25679400"/>
                <a:gd name="connsiteX5" fmla="*/ 9627634 w 9627635"/>
                <a:gd name="connsiteY5" fmla="*/ 962766 h 25679400"/>
                <a:gd name="connsiteX6" fmla="*/ 9627635 w 9627635"/>
                <a:gd name="connsiteY6" fmla="*/ 24716636 h 25679400"/>
                <a:gd name="connsiteX7" fmla="*/ 9345648 w 9627635"/>
                <a:gd name="connsiteY7" fmla="*/ 25397413 h 25679400"/>
                <a:gd name="connsiteX8" fmla="*/ 8664871 w 9627635"/>
                <a:gd name="connsiteY8" fmla="*/ 25679400 h 25679400"/>
                <a:gd name="connsiteX9" fmla="*/ 962764 w 9627635"/>
                <a:gd name="connsiteY9" fmla="*/ 25679400 h 25679400"/>
                <a:gd name="connsiteX10" fmla="*/ 281987 w 9627635"/>
                <a:gd name="connsiteY10" fmla="*/ 25397412 h 25679400"/>
                <a:gd name="connsiteX11" fmla="*/ 1 w 9627635"/>
                <a:gd name="connsiteY11" fmla="*/ 24716635 h 25679400"/>
                <a:gd name="connsiteX12" fmla="*/ 0 w 9627635"/>
                <a:gd name="connsiteY12" fmla="*/ 962764 h 256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27635" h="25679400">
                  <a:moveTo>
                    <a:pt x="0" y="962764"/>
                  </a:moveTo>
                  <a:cubicBezTo>
                    <a:pt x="0" y="707423"/>
                    <a:pt x="101434" y="462540"/>
                    <a:pt x="281988" y="281987"/>
                  </a:cubicBezTo>
                  <a:cubicBezTo>
                    <a:pt x="462542" y="101434"/>
                    <a:pt x="707425" y="0"/>
                    <a:pt x="962766" y="1"/>
                  </a:cubicBezTo>
                  <a:lnTo>
                    <a:pt x="8664871" y="0"/>
                  </a:lnTo>
                  <a:cubicBezTo>
                    <a:pt x="8920212" y="0"/>
                    <a:pt x="9165095" y="101434"/>
                    <a:pt x="9345648" y="281988"/>
                  </a:cubicBezTo>
                  <a:cubicBezTo>
                    <a:pt x="9526201" y="462542"/>
                    <a:pt x="9627635" y="707425"/>
                    <a:pt x="9627634" y="962766"/>
                  </a:cubicBezTo>
                  <a:cubicBezTo>
                    <a:pt x="9627634" y="8880723"/>
                    <a:pt x="9627635" y="16798679"/>
                    <a:pt x="9627635" y="24716636"/>
                  </a:cubicBezTo>
                  <a:cubicBezTo>
                    <a:pt x="9627635" y="24971977"/>
                    <a:pt x="9526201" y="25216860"/>
                    <a:pt x="9345648" y="25397413"/>
                  </a:cubicBezTo>
                  <a:cubicBezTo>
                    <a:pt x="9165095" y="25577966"/>
                    <a:pt x="8920212" y="25679400"/>
                    <a:pt x="8664871" y="25679400"/>
                  </a:cubicBezTo>
                  <a:lnTo>
                    <a:pt x="962764" y="25679400"/>
                  </a:lnTo>
                  <a:cubicBezTo>
                    <a:pt x="707423" y="25679400"/>
                    <a:pt x="462540" y="25577966"/>
                    <a:pt x="281987" y="25397412"/>
                  </a:cubicBezTo>
                  <a:cubicBezTo>
                    <a:pt x="101434" y="25216858"/>
                    <a:pt x="0" y="24971976"/>
                    <a:pt x="1" y="24716635"/>
                  </a:cubicBezTo>
                  <a:cubicBezTo>
                    <a:pt x="1" y="16798678"/>
                    <a:pt x="0" y="8880721"/>
                    <a:pt x="0" y="962764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10734040" rIns="462280" bIns="5598160" numCol="1" spcCol="1270" anchor="ctr" anchorCtr="0">
              <a:noAutofit/>
            </a:bodyPr>
            <a:lstStyle/>
            <a:p>
              <a:pPr algn="ctr" defTabSz="6016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33285233" y="1752600"/>
              <a:ext cx="9463863" cy="11156447"/>
            </a:xfrm>
            <a:custGeom>
              <a:avLst/>
              <a:gdLst>
                <a:gd name="connsiteX0" fmla="*/ 0 w 9627635"/>
                <a:gd name="connsiteY0" fmla="*/ 962764 h 25679400"/>
                <a:gd name="connsiteX1" fmla="*/ 281988 w 9627635"/>
                <a:gd name="connsiteY1" fmla="*/ 281987 h 25679400"/>
                <a:gd name="connsiteX2" fmla="*/ 962766 w 9627635"/>
                <a:gd name="connsiteY2" fmla="*/ 1 h 25679400"/>
                <a:gd name="connsiteX3" fmla="*/ 8664871 w 9627635"/>
                <a:gd name="connsiteY3" fmla="*/ 0 h 25679400"/>
                <a:gd name="connsiteX4" fmla="*/ 9345648 w 9627635"/>
                <a:gd name="connsiteY4" fmla="*/ 281988 h 25679400"/>
                <a:gd name="connsiteX5" fmla="*/ 9627634 w 9627635"/>
                <a:gd name="connsiteY5" fmla="*/ 962766 h 25679400"/>
                <a:gd name="connsiteX6" fmla="*/ 9627635 w 9627635"/>
                <a:gd name="connsiteY6" fmla="*/ 24716636 h 25679400"/>
                <a:gd name="connsiteX7" fmla="*/ 9345648 w 9627635"/>
                <a:gd name="connsiteY7" fmla="*/ 25397413 h 25679400"/>
                <a:gd name="connsiteX8" fmla="*/ 8664871 w 9627635"/>
                <a:gd name="connsiteY8" fmla="*/ 25679400 h 25679400"/>
                <a:gd name="connsiteX9" fmla="*/ 962764 w 9627635"/>
                <a:gd name="connsiteY9" fmla="*/ 25679400 h 25679400"/>
                <a:gd name="connsiteX10" fmla="*/ 281987 w 9627635"/>
                <a:gd name="connsiteY10" fmla="*/ 25397412 h 25679400"/>
                <a:gd name="connsiteX11" fmla="*/ 1 w 9627635"/>
                <a:gd name="connsiteY11" fmla="*/ 24716635 h 25679400"/>
                <a:gd name="connsiteX12" fmla="*/ 0 w 9627635"/>
                <a:gd name="connsiteY12" fmla="*/ 962764 h 256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27635" h="25679400">
                  <a:moveTo>
                    <a:pt x="0" y="962764"/>
                  </a:moveTo>
                  <a:cubicBezTo>
                    <a:pt x="0" y="707423"/>
                    <a:pt x="101434" y="462540"/>
                    <a:pt x="281988" y="281987"/>
                  </a:cubicBezTo>
                  <a:cubicBezTo>
                    <a:pt x="462542" y="101434"/>
                    <a:pt x="707425" y="0"/>
                    <a:pt x="962766" y="1"/>
                  </a:cubicBezTo>
                  <a:lnTo>
                    <a:pt x="8664871" y="0"/>
                  </a:lnTo>
                  <a:cubicBezTo>
                    <a:pt x="8920212" y="0"/>
                    <a:pt x="9165095" y="101434"/>
                    <a:pt x="9345648" y="281988"/>
                  </a:cubicBezTo>
                  <a:cubicBezTo>
                    <a:pt x="9526201" y="462542"/>
                    <a:pt x="9627635" y="707425"/>
                    <a:pt x="9627634" y="962766"/>
                  </a:cubicBezTo>
                  <a:cubicBezTo>
                    <a:pt x="9627634" y="8880723"/>
                    <a:pt x="9627635" y="16798679"/>
                    <a:pt x="9627635" y="24716636"/>
                  </a:cubicBezTo>
                  <a:cubicBezTo>
                    <a:pt x="9627635" y="24971977"/>
                    <a:pt x="9526201" y="25216860"/>
                    <a:pt x="9345648" y="25397413"/>
                  </a:cubicBezTo>
                  <a:cubicBezTo>
                    <a:pt x="9165095" y="25577966"/>
                    <a:pt x="8920212" y="25679400"/>
                    <a:pt x="8664871" y="25679400"/>
                  </a:cubicBezTo>
                  <a:lnTo>
                    <a:pt x="962764" y="25679400"/>
                  </a:lnTo>
                  <a:cubicBezTo>
                    <a:pt x="707423" y="25679400"/>
                    <a:pt x="462540" y="25577966"/>
                    <a:pt x="281987" y="25397412"/>
                  </a:cubicBezTo>
                  <a:cubicBezTo>
                    <a:pt x="101434" y="25216858"/>
                    <a:pt x="0" y="24971976"/>
                    <a:pt x="1" y="24716635"/>
                  </a:cubicBezTo>
                  <a:cubicBezTo>
                    <a:pt x="1" y="16798678"/>
                    <a:pt x="0" y="8880721"/>
                    <a:pt x="0" y="962764"/>
                  </a:cubicBez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2280" tIns="10734040" rIns="462280" bIns="5598160" numCol="1" spcCol="1270" anchor="ctr" anchorCtr="0">
              <a:noAutofit/>
            </a:bodyPr>
            <a:lstStyle/>
            <a:p>
              <a:pPr algn="ctr" defTabSz="60165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00175"/>
            <a:ext cx="2074482" cy="13824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79400" y="942975"/>
            <a:ext cx="1803400" cy="342399"/>
          </a:xfrm>
          <a:prstGeom prst="rect">
            <a:avLst/>
          </a:prstGeom>
          <a:noFill/>
        </p:spPr>
        <p:txBody>
          <a:bodyPr wrap="square" lIns="19048" tIns="9524" rIns="19048" bIns="9524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Basic Research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3400" y="800100"/>
            <a:ext cx="2108200" cy="665565"/>
          </a:xfrm>
          <a:prstGeom prst="rect">
            <a:avLst/>
          </a:prstGeom>
          <a:noFill/>
        </p:spPr>
        <p:txBody>
          <a:bodyPr wrap="square" lIns="19048" tIns="9524" rIns="19048" bIns="9524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Therapies &amp; Treatments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971550"/>
            <a:ext cx="2286000" cy="342399"/>
          </a:xfrm>
          <a:prstGeom prst="rect">
            <a:avLst/>
          </a:prstGeom>
          <a:noFill/>
        </p:spPr>
        <p:txBody>
          <a:bodyPr wrap="square" lIns="19048" tIns="9524" rIns="19048" bIns="9524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Humans in Research</a:t>
            </a:r>
            <a:endParaRPr lang="en-US" sz="21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36800" y="942975"/>
            <a:ext cx="2184400" cy="342399"/>
          </a:xfrm>
          <a:prstGeom prst="rect">
            <a:avLst/>
          </a:prstGeom>
          <a:noFill/>
        </p:spPr>
        <p:txBody>
          <a:bodyPr wrap="square" lIns="19048" tIns="9524" rIns="19048" bIns="9524" rtlCol="0">
            <a:spAutoFit/>
          </a:bodyPr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</a:rPr>
              <a:t>Animal Research</a:t>
            </a:r>
            <a:endParaRPr lang="en-US" sz="2100" b="1" dirty="0">
              <a:solidFill>
                <a:schemeClr val="bg1"/>
              </a:solidFill>
            </a:endParaRPr>
          </a:p>
        </p:txBody>
      </p:sp>
      <p:pic>
        <p:nvPicPr>
          <p:cNvPr id="3" name="Picture 3" descr="C:\Users\jgriswold\Pictures\Microsoft Clip Organizer\mouse with purple glo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9830" y="1400175"/>
            <a:ext cx="2071370" cy="1415976"/>
          </a:xfrm>
          <a:prstGeom prst="ellipse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3794" y="1476375"/>
            <a:ext cx="2067006" cy="13811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28600" y="3057525"/>
            <a:ext cx="2057400" cy="1878976"/>
          </a:xfrm>
          <a:prstGeom prst="rect">
            <a:avLst/>
          </a:prstGeom>
          <a:noFill/>
        </p:spPr>
        <p:txBody>
          <a:bodyPr wrap="square" lIns="32004" tIns="16002" rIns="32004" bIns="16002" rtlCol="0">
            <a:spAutoFit/>
          </a:bodyPr>
          <a:lstStyle/>
          <a:p>
            <a:r>
              <a:rPr lang="en-US" sz="1500" b="1" dirty="0" smtClean="0"/>
              <a:t>Does this increase our fundamental understanding of life processes and disease?</a:t>
            </a:r>
          </a:p>
          <a:p>
            <a:endParaRPr lang="en-US" sz="1500" b="1" dirty="0" smtClean="0"/>
          </a:p>
          <a:p>
            <a:r>
              <a:rPr lang="en-US" sz="1500" b="1" dirty="0" smtClean="0"/>
              <a:t>Does this help us understand molecular and cellular biology?</a:t>
            </a:r>
            <a:endParaRPr lang="en-US" sz="1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438400" y="3114675"/>
            <a:ext cx="2057400" cy="955646"/>
          </a:xfrm>
          <a:prstGeom prst="rect">
            <a:avLst/>
          </a:prstGeom>
          <a:noFill/>
        </p:spPr>
        <p:txBody>
          <a:bodyPr wrap="square" lIns="32004" tIns="16002" rIns="32004" bIns="16002" rtlCol="0">
            <a:spAutoFit/>
          </a:bodyPr>
          <a:lstStyle/>
          <a:p>
            <a:r>
              <a:rPr lang="en-US" sz="1500" b="1" dirty="0" smtClean="0"/>
              <a:t>How can we test our idea for a medicine or new treatment in a whole, living system?</a:t>
            </a:r>
            <a:endParaRPr lang="en-US" sz="15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3086100"/>
            <a:ext cx="2057400" cy="724814"/>
          </a:xfrm>
          <a:prstGeom prst="rect">
            <a:avLst/>
          </a:prstGeom>
          <a:noFill/>
        </p:spPr>
        <p:txBody>
          <a:bodyPr wrap="square" lIns="32004" tIns="16002" rIns="32004" bIns="16002" rtlCol="0">
            <a:spAutoFit/>
          </a:bodyPr>
          <a:lstStyle/>
          <a:p>
            <a:r>
              <a:rPr lang="en-US" sz="1500" b="1" dirty="0" smtClean="0"/>
              <a:t>Is this medicine or treatment safe and effective for people?</a:t>
            </a:r>
            <a:endParaRPr lang="en-US" sz="1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934200" y="2914650"/>
            <a:ext cx="2057400" cy="493981"/>
          </a:xfrm>
          <a:prstGeom prst="rect">
            <a:avLst/>
          </a:prstGeom>
          <a:noFill/>
        </p:spPr>
        <p:txBody>
          <a:bodyPr wrap="square" lIns="32004" tIns="16002" rIns="32004" bIns="16002" rtlCol="0">
            <a:spAutoFit/>
          </a:bodyPr>
          <a:lstStyle/>
          <a:p>
            <a:r>
              <a:rPr lang="en-US" sz="1500" b="1" dirty="0" smtClean="0"/>
              <a:t>How do we promote our medicine or treatment?</a:t>
            </a:r>
            <a:endParaRPr lang="en-US" sz="1500" b="1" dirty="0"/>
          </a:p>
        </p:txBody>
      </p:sp>
      <p:sp>
        <p:nvSpPr>
          <p:cNvPr id="33" name="Curved Down Arrow 32"/>
          <p:cNvSpPr/>
          <p:nvPr/>
        </p:nvSpPr>
        <p:spPr>
          <a:xfrm rot="10116970">
            <a:off x="5921458" y="4046353"/>
            <a:ext cx="2032000" cy="844075"/>
          </a:xfrm>
          <a:prstGeom prst="curvedDownArrow">
            <a:avLst>
              <a:gd name="adj1" fmla="val 1807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4237"/>
            <a:ext cx="9144000" cy="678647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2004" tIns="16002" rIns="32004" bIns="1600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320040" fontAlgn="base">
              <a:spcBef>
                <a:spcPct val="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The Process of Translational Research</a:t>
            </a:r>
            <a:endParaRPr lang="en-US" sz="4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Up Arrow 36"/>
          <p:cNvSpPr/>
          <p:nvPr/>
        </p:nvSpPr>
        <p:spPr>
          <a:xfrm rot="20589205">
            <a:off x="7573086" y="3622949"/>
            <a:ext cx="323760" cy="250044"/>
          </a:xfrm>
          <a:prstGeom prst="upArrow">
            <a:avLst>
              <a:gd name="adj1" fmla="val 50000"/>
              <a:gd name="adj2" fmla="val 65817"/>
            </a:avLst>
          </a:prstGeom>
          <a:solidFill>
            <a:srgbClr val="0C5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/>
          </a:p>
        </p:txBody>
      </p:sp>
      <p:sp>
        <p:nvSpPr>
          <p:cNvPr id="28" name="Curved Down Arrow 27"/>
          <p:cNvSpPr/>
          <p:nvPr/>
        </p:nvSpPr>
        <p:spPr>
          <a:xfrm rot="9969096">
            <a:off x="1380976" y="5119689"/>
            <a:ext cx="2032000" cy="677196"/>
          </a:xfrm>
          <a:prstGeom prst="curvedDownArrow">
            <a:avLst>
              <a:gd name="adj1" fmla="val 1807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10013464">
            <a:off x="3642363" y="4534923"/>
            <a:ext cx="2025828" cy="864150"/>
          </a:xfrm>
          <a:prstGeom prst="curvedDownArrow">
            <a:avLst>
              <a:gd name="adj1" fmla="val 1807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 rot="21125466">
            <a:off x="3139038" y="4757464"/>
            <a:ext cx="195136" cy="229148"/>
          </a:xfrm>
          <a:prstGeom prst="upArrow">
            <a:avLst>
              <a:gd name="adj1" fmla="val 50000"/>
              <a:gd name="adj2" fmla="val 65817"/>
            </a:avLst>
          </a:prstGeom>
          <a:solidFill>
            <a:srgbClr val="0C5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 rot="21040628">
            <a:off x="5314651" y="4132912"/>
            <a:ext cx="300773" cy="313118"/>
          </a:xfrm>
          <a:prstGeom prst="upArrow">
            <a:avLst>
              <a:gd name="adj1" fmla="val 50000"/>
              <a:gd name="adj2" fmla="val 65817"/>
            </a:avLst>
          </a:prstGeom>
          <a:solidFill>
            <a:srgbClr val="0C5C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946400" y="5943600"/>
            <a:ext cx="6197600" cy="309315"/>
          </a:xfrm>
          <a:prstGeom prst="rect">
            <a:avLst/>
          </a:prstGeom>
          <a:noFill/>
        </p:spPr>
        <p:txBody>
          <a:bodyPr wrap="square" lIns="32004" tIns="16002" rIns="32004" bIns="16002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Regulations         Ethical Conduct         Community Involvement</a:t>
            </a:r>
          </a:p>
        </p:txBody>
      </p:sp>
      <p:pic>
        <p:nvPicPr>
          <p:cNvPr id="62" name="Picture 61" descr="NWABRlogo_highr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7000" y="5947365"/>
            <a:ext cx="2540000" cy="367710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0" y="6358538"/>
            <a:ext cx="9144000" cy="4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Left-Right Arrow 34"/>
          <p:cNvSpPr/>
          <p:nvPr/>
        </p:nvSpPr>
        <p:spPr>
          <a:xfrm>
            <a:off x="2108200" y="1389888"/>
            <a:ext cx="405384" cy="1817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4368800" y="1389888"/>
            <a:ext cx="405384" cy="1817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/>
          </a:p>
        </p:txBody>
      </p:sp>
      <p:sp>
        <p:nvSpPr>
          <p:cNvPr id="38" name="Left-Right Arrow 37"/>
          <p:cNvSpPr/>
          <p:nvPr/>
        </p:nvSpPr>
        <p:spPr>
          <a:xfrm>
            <a:off x="6604000" y="1389888"/>
            <a:ext cx="405384" cy="18173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/>
          </a:p>
        </p:txBody>
      </p:sp>
      <p:pic>
        <p:nvPicPr>
          <p:cNvPr id="40" name="Picture 39" descr="Human Subject Research Pictur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3600" y="1428750"/>
            <a:ext cx="2078059" cy="142875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7112000" y="5543550"/>
            <a:ext cx="1930400" cy="263149"/>
          </a:xfrm>
          <a:prstGeom prst="rect">
            <a:avLst/>
          </a:prstGeom>
          <a:noFill/>
        </p:spPr>
        <p:txBody>
          <a:bodyPr wrap="square" lIns="32004" tIns="16002" rIns="32004" bIns="16002" rtlCol="0">
            <a:spAutoFit/>
          </a:bodyPr>
          <a:lstStyle/>
          <a:p>
            <a:r>
              <a:rPr lang="en-US" sz="1500" dirty="0" smtClean="0"/>
              <a:t>Foundational elements:</a:t>
            </a:r>
            <a:endParaRPr lang="en-US" sz="1500" dirty="0"/>
          </a:p>
        </p:txBody>
      </p:sp>
      <p:sp>
        <p:nvSpPr>
          <p:cNvPr id="45" name="Flowchart: Connector 44"/>
          <p:cNvSpPr/>
          <p:nvPr/>
        </p:nvSpPr>
        <p:spPr>
          <a:xfrm>
            <a:off x="6400800" y="6083390"/>
            <a:ext cx="76200" cy="857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483100" y="6068512"/>
            <a:ext cx="76200" cy="85725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" tIns="16002" rIns="32004" bIns="160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-457200" y="-1395665"/>
            <a:ext cx="10058400" cy="17004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28600" y="228600"/>
            <a:ext cx="9601200" cy="838200"/>
          </a:xfrm>
          <a:prstGeom prst="rect">
            <a:avLst/>
          </a:prstGeom>
          <a:solidFill>
            <a:srgbClr val="7070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1"/>
            <a:ext cx="91440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smtClean="0">
                <a:solidFill>
                  <a:schemeClr val="bg1"/>
                </a:solidFill>
                <a:latin typeface="Arial"/>
                <a:cs typeface="Arial"/>
              </a:rPr>
              <a:t>Drug Discovery &amp; Development Overview </a:t>
            </a:r>
            <a: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5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500" dirty="0" smtClean="0">
                <a:solidFill>
                  <a:schemeClr val="bg1"/>
                </a:solidFill>
                <a:latin typeface="Arial"/>
                <a:cs typeface="Arial"/>
              </a:rPr>
              <a:t>A Difficult Road</a:t>
            </a:r>
            <a:endParaRPr lang="en-US" sz="25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28600" y="6553200"/>
            <a:ext cx="9601200" cy="381000"/>
          </a:xfrm>
          <a:prstGeom prst="rect">
            <a:avLst/>
          </a:prstGeom>
          <a:solidFill>
            <a:srgbClr val="707070">
              <a:alpha val="3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586379"/>
            <a:ext cx="85952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Credit: Pharmaceutical Research and Manufacturers of America. (</a:t>
            </a:r>
            <a:r>
              <a:rPr lang="en-US" sz="1000" dirty="0" err="1"/>
              <a:t>n.d.</a:t>
            </a:r>
            <a:r>
              <a:rPr lang="en-US" sz="1000" dirty="0"/>
              <a:t>). Inside innovation: The drug discovery process.  Retrieved from http://</a:t>
            </a:r>
            <a:r>
              <a:rPr lang="en-US" sz="1000" dirty="0" err="1"/>
              <a:t>www.innovation.org</a:t>
            </a:r>
            <a:endParaRPr lang="en-US" sz="1000" u="sng" dirty="0">
              <a:latin typeface="Arial"/>
              <a:cs typeface="Arial"/>
            </a:endParaRPr>
          </a:p>
        </p:txBody>
      </p:sp>
      <p:pic>
        <p:nvPicPr>
          <p:cNvPr id="5" name="Picture 4" descr="Lesson 5-Drug Discovery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6163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0" y="5791200"/>
            <a:ext cx="670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                </a:t>
            </a: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rPr>
              <a:t>IND = Investigational New Drug                                 NDA = New Drug Application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3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3909</TotalTime>
  <Words>174</Words>
  <Application>Microsoft Office PowerPoint</Application>
  <PresentationFormat>On-screen Show (4:3)</PresentationFormat>
  <Paragraphs>32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of Scientific Research</dc:title>
  <dc:creator>jgriswold</dc:creator>
  <cp:lastModifiedBy>Joan Griswold</cp:lastModifiedBy>
  <cp:revision>94</cp:revision>
  <dcterms:created xsi:type="dcterms:W3CDTF">2006-08-16T00:00:00Z</dcterms:created>
  <dcterms:modified xsi:type="dcterms:W3CDTF">2013-06-30T21:46:47Z</dcterms:modified>
</cp:coreProperties>
</file>