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2" r:id="rId2"/>
    <p:sldId id="283" r:id="rId3"/>
    <p:sldId id="266" r:id="rId4"/>
    <p:sldId id="267" r:id="rId5"/>
    <p:sldId id="277" r:id="rId6"/>
    <p:sldId id="278" r:id="rId7"/>
    <p:sldId id="279" r:id="rId8"/>
    <p:sldId id="280" r:id="rId9"/>
    <p:sldId id="281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458"/>
    <a:srgbClr val="707070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93" autoAdjust="0"/>
  </p:normalViewPr>
  <p:slideViewPr>
    <p:cSldViewPr>
      <p:cViewPr>
        <p:scale>
          <a:sx n="58" d="100"/>
          <a:sy n="58" d="100"/>
        </p:scale>
        <p:origin x="-1027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1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4D100F-C7A8-4DEF-8336-40801C8242F2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38F5F2-D796-4331-9600-81C7F5D5B3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09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B92730-F003-4D3B-AB6E-3BEBB0F68EFF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3FE3F1-EB8A-4480-BF3F-2FA202AA94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65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2028824"/>
            <a:ext cx="9296315" cy="1571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500" y="4533900"/>
            <a:ext cx="2349500" cy="29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7900" y="5021704"/>
            <a:ext cx="4851400" cy="1259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This curriculum is available on the NWABR website, http://</a:t>
            </a:r>
            <a:r>
              <a:rPr lang="en-US" baseline="30000" dirty="0" err="1"/>
              <a:t>www.nwabr.org</a:t>
            </a:r>
            <a:endParaRPr lang="en-US" baseline="30000" dirty="0"/>
          </a:p>
          <a:p>
            <a:endParaRPr lang="en-US" baseline="30000" dirty="0"/>
          </a:p>
          <a:p>
            <a:r>
              <a:rPr lang="en-US" b="1" baseline="30000" dirty="0"/>
              <a:t>Permission granted for educational use</a:t>
            </a:r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baseline="30000" dirty="0"/>
              <a:t>©2012 Northwest Association for Biomedical Research</a:t>
            </a:r>
          </a:p>
          <a:p>
            <a:r>
              <a:rPr lang="en-US" baseline="30000" dirty="0"/>
              <a:t>All Rights Reserved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9500" y="3256097"/>
            <a:ext cx="3202166" cy="203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2209800"/>
            <a:ext cx="4641273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2667000"/>
            <a:ext cx="59588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2009774"/>
            <a:ext cx="9296315" cy="15716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2438400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200" dirty="0" smtClean="0">
                <a:solidFill>
                  <a:schemeClr val="bg1"/>
                </a:solidFill>
                <a:latin typeface="Arial"/>
                <a:cs typeface="Arial"/>
              </a:rPr>
              <a:t>Lesson 5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3409009"/>
            <a:ext cx="8305800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dirty="0" smtClean="0">
                <a:latin typeface="Arial"/>
                <a:cs typeface="Arial"/>
              </a:rPr>
              <a:t>A Structured Academic Controversy</a:t>
            </a:r>
          </a:p>
          <a:p>
            <a:pPr>
              <a:lnSpc>
                <a:spcPct val="140000"/>
              </a:lnSpc>
            </a:pPr>
            <a:endParaRPr lang="en-US" sz="2000" i="1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6019800"/>
            <a:ext cx="3268870" cy="40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3058180"/>
            <a:ext cx="8085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spc="200" dirty="0" smtClean="0">
                <a:solidFill>
                  <a:schemeClr val="bg1"/>
                </a:solidFill>
                <a:latin typeface="Arial"/>
                <a:cs typeface="Arial"/>
              </a:rPr>
              <a:t>Who Should Decide Basic Science Funding</a:t>
            </a:r>
            <a:endParaRPr lang="en-US" sz="2700" spc="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457200" y="-1395665"/>
            <a:ext cx="10058400" cy="1700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52400" y="228600"/>
            <a:ext cx="9525000" cy="838200"/>
          </a:xfrm>
          <a:prstGeom prst="rect">
            <a:avLst/>
          </a:prstGeom>
          <a:solidFill>
            <a:srgbClr val="707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1156" y="228600"/>
            <a:ext cx="77724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 smtClean="0">
                <a:solidFill>
                  <a:schemeClr val="bg1"/>
                </a:solidFill>
                <a:latin typeface="Arial"/>
                <a:cs typeface="Arial"/>
              </a:rPr>
              <a:t>Who Should </a:t>
            </a:r>
            <a:r>
              <a:rPr lang="en-US" sz="4300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lang="en-US" sz="4300" dirty="0" smtClean="0">
                <a:solidFill>
                  <a:schemeClr val="bg1"/>
                </a:solidFill>
                <a:latin typeface="Arial"/>
                <a:cs typeface="Arial"/>
              </a:rPr>
              <a:t>ecide?</a:t>
            </a:r>
            <a:endParaRPr lang="en-US" sz="4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828800"/>
            <a:ext cx="8229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700" dirty="0" smtClean="0">
                <a:latin typeface="Arial"/>
                <a:cs typeface="Arial"/>
              </a:rPr>
              <a:t>Who </a:t>
            </a:r>
            <a:r>
              <a:rPr lang="en-US" sz="2700" dirty="0">
                <a:latin typeface="Arial"/>
                <a:cs typeface="Arial"/>
              </a:rPr>
              <a:t>do you think should have a say in what scientific research gets funded in the United </a:t>
            </a:r>
            <a:r>
              <a:rPr lang="en-US" sz="2700" dirty="0" smtClean="0">
                <a:latin typeface="Arial"/>
                <a:cs typeface="Arial"/>
              </a:rPr>
              <a:t>States?</a:t>
            </a:r>
            <a:endParaRPr lang="en-US" sz="2700" dirty="0">
              <a:latin typeface="Arial"/>
              <a:cs typeface="Arial"/>
            </a:endParaRPr>
          </a:p>
          <a:p>
            <a:r>
              <a:rPr lang="en-US" sz="2700" dirty="0">
                <a:latin typeface="Arial"/>
                <a:cs typeface="Arial"/>
              </a:rPr>
              <a:t> </a:t>
            </a:r>
            <a:endParaRPr lang="en-US" sz="2700" dirty="0" smtClean="0">
              <a:latin typeface="Arial"/>
              <a:cs typeface="Arial"/>
            </a:endParaRPr>
          </a:p>
          <a:p>
            <a:endParaRPr lang="en-US" sz="2700" dirty="0">
              <a:latin typeface="Arial"/>
              <a:cs typeface="Arial"/>
            </a:endParaRPr>
          </a:p>
          <a:p>
            <a:pPr lvl="0"/>
            <a:r>
              <a:rPr lang="en-US" sz="2700" dirty="0" smtClean="0">
                <a:latin typeface="Arial"/>
                <a:cs typeface="Arial"/>
              </a:rPr>
              <a:t>About </a:t>
            </a:r>
            <a:r>
              <a:rPr lang="en-US" sz="2700" dirty="0">
                <a:latin typeface="Arial"/>
                <a:cs typeface="Arial"/>
              </a:rPr>
              <a:t>what percentage of </a:t>
            </a:r>
            <a:r>
              <a:rPr lang="en-US" sz="2700" dirty="0" smtClean="0">
                <a:latin typeface="Arial"/>
                <a:cs typeface="Arial"/>
              </a:rPr>
              <a:t>the federal budget do </a:t>
            </a:r>
            <a:r>
              <a:rPr lang="en-US" sz="2700" dirty="0">
                <a:latin typeface="Arial"/>
                <a:cs typeface="Arial"/>
              </a:rPr>
              <a:t>you think the U.S. government spends on basic science research</a:t>
            </a:r>
            <a:r>
              <a:rPr lang="en-US" sz="2700" dirty="0" smtClean="0">
                <a:latin typeface="Arial"/>
                <a:cs typeface="Arial"/>
              </a:rPr>
              <a:t>? </a:t>
            </a:r>
            <a:endParaRPr lang="en-US" sz="2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20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457200" y="-1395665"/>
            <a:ext cx="10058400" cy="1700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8600" y="228600"/>
            <a:ext cx="9601200" cy="838200"/>
          </a:xfrm>
          <a:prstGeom prst="rect">
            <a:avLst/>
          </a:prstGeom>
          <a:solidFill>
            <a:srgbClr val="707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57200" y="12954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52401"/>
            <a:ext cx="91440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Structured Academic Controversy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98120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"/>
                <a:cs typeface="Arial"/>
              </a:rPr>
              <a:t>The </a:t>
            </a:r>
            <a:r>
              <a:rPr lang="en-US" sz="5400" dirty="0">
                <a:latin typeface="Arial"/>
                <a:cs typeface="Arial"/>
              </a:rPr>
              <a:t>Q</a:t>
            </a:r>
            <a:r>
              <a:rPr lang="en-US" sz="5400" dirty="0" smtClean="0">
                <a:latin typeface="Arial"/>
                <a:cs typeface="Arial"/>
              </a:rPr>
              <a:t>uestion: 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sz="2700" i="1" dirty="0" smtClean="0">
                <a:latin typeface="Arial"/>
                <a:cs typeface="Arial"/>
              </a:rPr>
              <a:t>Should citizens determine funding for </a:t>
            </a:r>
          </a:p>
          <a:p>
            <a:r>
              <a:rPr lang="en-US" sz="2700" i="1" dirty="0" smtClean="0">
                <a:latin typeface="Arial"/>
                <a:cs typeface="Arial"/>
              </a:rPr>
              <a:t>scientific research?</a:t>
            </a:r>
            <a:endParaRPr lang="en-US" sz="27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98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457200" y="-1395665"/>
            <a:ext cx="10058400" cy="1700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8600" y="228600"/>
            <a:ext cx="9601200" cy="838200"/>
          </a:xfrm>
          <a:prstGeom prst="rect">
            <a:avLst/>
          </a:prstGeom>
          <a:solidFill>
            <a:srgbClr val="707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57200" y="12954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52401"/>
            <a:ext cx="91440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Structured Academic Controversy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752600"/>
            <a:ext cx="82296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 smtClean="0">
                <a:latin typeface="Arial"/>
                <a:cs typeface="Arial"/>
              </a:rPr>
              <a:t>Make groups of four.</a:t>
            </a:r>
          </a:p>
          <a:p>
            <a:pPr lvl="0"/>
            <a:endParaRPr lang="en-US" sz="2700" dirty="0">
              <a:latin typeface="Arial"/>
              <a:cs typeface="Arial"/>
            </a:endParaRPr>
          </a:p>
          <a:p>
            <a:pPr lvl="0"/>
            <a:r>
              <a:rPr lang="en-US" sz="2700" dirty="0" smtClean="0">
                <a:latin typeface="Arial"/>
                <a:cs typeface="Arial"/>
              </a:rPr>
              <a:t>Decide which two </a:t>
            </a:r>
            <a:r>
              <a:rPr lang="en-US" sz="2700" dirty="0">
                <a:latin typeface="Arial"/>
                <a:cs typeface="Arial"/>
              </a:rPr>
              <a:t>students </a:t>
            </a:r>
            <a:r>
              <a:rPr lang="en-US" sz="2700" dirty="0" smtClean="0">
                <a:latin typeface="Arial"/>
                <a:cs typeface="Arial"/>
              </a:rPr>
              <a:t>will represent </a:t>
            </a:r>
            <a:r>
              <a:rPr lang="en-US" sz="2700" dirty="0">
                <a:latin typeface="Arial"/>
                <a:cs typeface="Arial"/>
              </a:rPr>
              <a:t>the FOR </a:t>
            </a:r>
            <a:r>
              <a:rPr lang="en-US" sz="2700" dirty="0" smtClean="0">
                <a:latin typeface="Arial"/>
                <a:cs typeface="Arial"/>
              </a:rPr>
              <a:t>position and which </a:t>
            </a:r>
            <a:r>
              <a:rPr lang="en-US" sz="2700" dirty="0">
                <a:latin typeface="Arial"/>
                <a:cs typeface="Arial"/>
              </a:rPr>
              <a:t>two </a:t>
            </a:r>
            <a:r>
              <a:rPr lang="en-US" sz="2700" dirty="0" smtClean="0">
                <a:latin typeface="Arial"/>
                <a:cs typeface="Arial"/>
              </a:rPr>
              <a:t>students will represent </a:t>
            </a:r>
            <a:r>
              <a:rPr lang="en-US" sz="2700" dirty="0">
                <a:latin typeface="Arial"/>
                <a:cs typeface="Arial"/>
              </a:rPr>
              <a:t>the AGAINST position</a:t>
            </a:r>
            <a:r>
              <a:rPr lang="en-US" sz="2700" dirty="0" smtClean="0">
                <a:latin typeface="Arial"/>
                <a:cs typeface="Arial"/>
              </a:rPr>
              <a:t>.</a:t>
            </a:r>
          </a:p>
          <a:p>
            <a:pPr lvl="0"/>
            <a:endParaRPr lang="en-US" sz="2700" dirty="0">
              <a:latin typeface="Arial"/>
              <a:cs typeface="Arial"/>
            </a:endParaRPr>
          </a:p>
          <a:p>
            <a:pPr lvl="0"/>
            <a:r>
              <a:rPr lang="en-US" sz="2700" dirty="0" smtClean="0">
                <a:latin typeface="Arial"/>
                <a:cs typeface="Arial"/>
              </a:rPr>
              <a:t>Read the background </a:t>
            </a:r>
            <a:r>
              <a:rPr lang="en-US" sz="2700" dirty="0">
                <a:latin typeface="Arial"/>
                <a:cs typeface="Arial"/>
              </a:rPr>
              <a:t>for </a:t>
            </a:r>
            <a:r>
              <a:rPr lang="en-US" sz="2700" dirty="0" smtClean="0">
                <a:latin typeface="Arial"/>
                <a:cs typeface="Arial"/>
              </a:rPr>
              <a:t>your </a:t>
            </a:r>
            <a:r>
              <a:rPr lang="en-US" sz="2700" dirty="0">
                <a:latin typeface="Arial"/>
                <a:cs typeface="Arial"/>
              </a:rPr>
              <a:t>position and </a:t>
            </a:r>
            <a:r>
              <a:rPr lang="en-US" sz="2700" dirty="0" smtClean="0">
                <a:latin typeface="Arial"/>
                <a:cs typeface="Arial"/>
              </a:rPr>
              <a:t>prepare your </a:t>
            </a:r>
            <a:r>
              <a:rPr lang="en-US" sz="2700" dirty="0">
                <a:latin typeface="Arial"/>
                <a:cs typeface="Arial"/>
              </a:rPr>
              <a:t>argument</a:t>
            </a:r>
            <a:r>
              <a:rPr lang="en-US" sz="2700" dirty="0" smtClean="0">
                <a:latin typeface="Arial"/>
                <a:cs typeface="Arial"/>
              </a:rPr>
              <a:t>.</a:t>
            </a:r>
          </a:p>
          <a:p>
            <a:pPr lvl="0"/>
            <a:endParaRPr lang="en-US" sz="2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420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457200" y="-1395665"/>
            <a:ext cx="10058400" cy="1700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8600" y="228600"/>
            <a:ext cx="9601200" cy="838200"/>
          </a:xfrm>
          <a:prstGeom prst="rect">
            <a:avLst/>
          </a:prstGeom>
          <a:solidFill>
            <a:srgbClr val="707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57200" y="12954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52401"/>
            <a:ext cx="91440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Structured Academic Controversy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17171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latin typeface="Arial"/>
                <a:cs typeface="Arial"/>
              </a:rPr>
              <a:t>The FOR pair presents while the AGAINST </a:t>
            </a:r>
            <a:r>
              <a:rPr lang="en-US" sz="2700" dirty="0" smtClean="0">
                <a:latin typeface="Arial"/>
                <a:cs typeface="Arial"/>
              </a:rPr>
              <a:t>pair </a:t>
            </a:r>
            <a:r>
              <a:rPr lang="en-US" sz="2700" dirty="0">
                <a:latin typeface="Arial"/>
                <a:cs typeface="Arial"/>
              </a:rPr>
              <a:t>listens</a:t>
            </a:r>
            <a:r>
              <a:rPr lang="en-US" sz="2700" dirty="0" smtClean="0">
                <a:latin typeface="Arial"/>
                <a:cs typeface="Arial"/>
              </a:rPr>
              <a:t>.</a:t>
            </a:r>
          </a:p>
          <a:p>
            <a:pPr lvl="0"/>
            <a:endParaRPr lang="en-US" sz="2700" dirty="0">
              <a:latin typeface="Arial"/>
              <a:cs typeface="Arial"/>
            </a:endParaRPr>
          </a:p>
          <a:p>
            <a:pPr lvl="1"/>
            <a:r>
              <a:rPr lang="en-US" sz="2700" dirty="0">
                <a:latin typeface="Arial"/>
                <a:cs typeface="Arial"/>
              </a:rPr>
              <a:t>The AGAINST pair paraphrases the FOR pair’s arguments and asks clarifying questions only</a:t>
            </a:r>
            <a:r>
              <a:rPr lang="en-US" sz="2700" dirty="0" smtClean="0">
                <a:latin typeface="Arial"/>
                <a:cs typeface="Arial"/>
              </a:rPr>
              <a:t>.</a:t>
            </a:r>
          </a:p>
          <a:p>
            <a:pPr lvl="0"/>
            <a:endParaRPr lang="en-US" sz="2700" dirty="0">
              <a:latin typeface="Arial"/>
              <a:cs typeface="Arial"/>
            </a:endParaRPr>
          </a:p>
          <a:p>
            <a:pPr lvl="0"/>
            <a:r>
              <a:rPr lang="en-US" sz="2700" dirty="0">
                <a:latin typeface="Arial"/>
                <a:cs typeface="Arial"/>
              </a:rPr>
              <a:t>The AGAINST pair presents while the FOR </a:t>
            </a:r>
            <a:r>
              <a:rPr lang="en-US" sz="2700" dirty="0" smtClean="0">
                <a:latin typeface="Arial"/>
                <a:cs typeface="Arial"/>
              </a:rPr>
              <a:t>pair </a:t>
            </a:r>
            <a:r>
              <a:rPr lang="en-US" sz="2700" dirty="0">
                <a:latin typeface="Arial"/>
                <a:cs typeface="Arial"/>
              </a:rPr>
              <a:t>listens</a:t>
            </a:r>
            <a:r>
              <a:rPr lang="en-US" sz="2700" dirty="0" smtClean="0">
                <a:latin typeface="Arial"/>
                <a:cs typeface="Arial"/>
              </a:rPr>
              <a:t>.</a:t>
            </a:r>
          </a:p>
          <a:p>
            <a:pPr lvl="0"/>
            <a:endParaRPr lang="en-US" sz="2700" dirty="0">
              <a:latin typeface="Arial"/>
              <a:cs typeface="Arial"/>
            </a:endParaRPr>
          </a:p>
          <a:p>
            <a:pPr lvl="1"/>
            <a:r>
              <a:rPr lang="en-US" sz="2700" dirty="0">
                <a:latin typeface="Arial"/>
                <a:cs typeface="Arial"/>
              </a:rPr>
              <a:t>The FOR pair paraphrases the AGAINST pair’s arguments and asks clarifying questions only</a:t>
            </a:r>
            <a:r>
              <a:rPr lang="en-US" sz="2700" i="1" dirty="0" smtClean="0">
                <a:latin typeface="Arial"/>
                <a:cs typeface="Arial"/>
              </a:rPr>
              <a:t>.</a:t>
            </a:r>
          </a:p>
          <a:p>
            <a:pPr lvl="0"/>
            <a:endParaRPr lang="en-US" sz="2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3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457200" y="-1395665"/>
            <a:ext cx="10058400" cy="1700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28600" y="228600"/>
            <a:ext cx="9601200" cy="838200"/>
          </a:xfrm>
          <a:prstGeom prst="rect">
            <a:avLst/>
          </a:prstGeom>
          <a:solidFill>
            <a:srgbClr val="707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57200" y="12954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52401"/>
            <a:ext cx="91440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Structured Academic Controversy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865055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700" dirty="0">
                <a:latin typeface="Arial"/>
                <a:cs typeface="Arial"/>
              </a:rPr>
              <a:t>D</a:t>
            </a:r>
            <a:r>
              <a:rPr lang="en-US" sz="2700" dirty="0" smtClean="0">
                <a:latin typeface="Arial"/>
                <a:cs typeface="Arial"/>
              </a:rPr>
              <a:t>rop your </a:t>
            </a:r>
            <a:r>
              <a:rPr lang="en-US" sz="2700" dirty="0">
                <a:latin typeface="Arial"/>
                <a:cs typeface="Arial"/>
              </a:rPr>
              <a:t>assigned roles and discuss </a:t>
            </a:r>
            <a:r>
              <a:rPr lang="en-US" sz="2700" dirty="0" smtClean="0">
                <a:latin typeface="Arial"/>
                <a:cs typeface="Arial"/>
              </a:rPr>
              <a:t>your </a:t>
            </a:r>
          </a:p>
          <a:p>
            <a:pPr lvl="0"/>
            <a:r>
              <a:rPr lang="en-US" sz="2700" dirty="0" smtClean="0">
                <a:latin typeface="Arial"/>
                <a:cs typeface="Arial"/>
              </a:rPr>
              <a:t>personal </a:t>
            </a:r>
            <a:r>
              <a:rPr lang="en-US" sz="2700" dirty="0">
                <a:latin typeface="Arial"/>
                <a:cs typeface="Arial"/>
              </a:rPr>
              <a:t>positions</a:t>
            </a:r>
            <a:r>
              <a:rPr lang="en-US" sz="2700" dirty="0" smtClean="0">
                <a:latin typeface="Arial"/>
                <a:cs typeface="Arial"/>
              </a:rPr>
              <a:t>.</a:t>
            </a:r>
          </a:p>
          <a:p>
            <a:pPr lvl="0"/>
            <a:endParaRPr lang="en-US" sz="2700" dirty="0">
              <a:latin typeface="Arial"/>
              <a:cs typeface="Arial"/>
            </a:endParaRPr>
          </a:p>
          <a:p>
            <a:pPr lvl="0"/>
            <a:r>
              <a:rPr lang="en-US" sz="2700" dirty="0" smtClean="0">
                <a:latin typeface="Arial"/>
                <a:cs typeface="Arial"/>
              </a:rPr>
              <a:t>Clarify </a:t>
            </a:r>
            <a:r>
              <a:rPr lang="en-US" sz="2700" dirty="0">
                <a:latin typeface="Arial"/>
                <a:cs typeface="Arial"/>
              </a:rPr>
              <a:t>areas of agreement and disagreement.</a:t>
            </a:r>
          </a:p>
          <a:p>
            <a:pPr lvl="0"/>
            <a:endParaRPr lang="en-US" sz="2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90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457200" y="-1395665"/>
            <a:ext cx="10058400" cy="1700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52400" y="228600"/>
            <a:ext cx="9525000" cy="838200"/>
          </a:xfrm>
          <a:prstGeom prst="rect">
            <a:avLst/>
          </a:prstGeom>
          <a:solidFill>
            <a:srgbClr val="707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1156" y="228600"/>
            <a:ext cx="77724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 smtClean="0">
                <a:solidFill>
                  <a:schemeClr val="bg1"/>
                </a:solidFill>
                <a:latin typeface="Arial"/>
                <a:cs typeface="Arial"/>
              </a:rPr>
              <a:t>Who Should </a:t>
            </a:r>
            <a:r>
              <a:rPr lang="en-US" sz="4300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lang="en-US" sz="4300" dirty="0" smtClean="0">
                <a:solidFill>
                  <a:schemeClr val="bg1"/>
                </a:solidFill>
                <a:latin typeface="Arial"/>
                <a:cs typeface="Arial"/>
              </a:rPr>
              <a:t>ecide?</a:t>
            </a:r>
            <a:endParaRPr lang="en-US" sz="4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859340"/>
            <a:ext cx="82296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700" dirty="0">
              <a:latin typeface="Arial"/>
              <a:cs typeface="Arial"/>
            </a:endParaRPr>
          </a:p>
          <a:p>
            <a:pPr lvl="0"/>
            <a:r>
              <a:rPr lang="en-US" sz="2700" dirty="0" smtClean="0">
                <a:latin typeface="Arial"/>
                <a:cs typeface="Arial"/>
              </a:rPr>
              <a:t>About </a:t>
            </a:r>
            <a:r>
              <a:rPr lang="en-US" sz="2700" dirty="0">
                <a:latin typeface="Arial"/>
                <a:cs typeface="Arial"/>
              </a:rPr>
              <a:t>what percentage of </a:t>
            </a:r>
            <a:r>
              <a:rPr lang="en-US" sz="2700" dirty="0" smtClean="0">
                <a:latin typeface="Arial"/>
                <a:cs typeface="Arial"/>
              </a:rPr>
              <a:t>the federal </a:t>
            </a:r>
            <a:r>
              <a:rPr lang="en-US" sz="2700" dirty="0">
                <a:latin typeface="Arial"/>
                <a:cs typeface="Arial"/>
              </a:rPr>
              <a:t>budget </a:t>
            </a:r>
            <a:r>
              <a:rPr lang="en-US" sz="2700" dirty="0" smtClean="0">
                <a:latin typeface="Arial"/>
                <a:cs typeface="Arial"/>
              </a:rPr>
              <a:t>do </a:t>
            </a:r>
            <a:r>
              <a:rPr lang="en-US" sz="2700" dirty="0">
                <a:latin typeface="Arial"/>
                <a:cs typeface="Arial"/>
              </a:rPr>
              <a:t>you think the U.S. government spends on basic science research</a:t>
            </a:r>
            <a:r>
              <a:rPr lang="en-US" sz="2700" dirty="0" smtClean="0">
                <a:latin typeface="Arial"/>
                <a:cs typeface="Arial"/>
              </a:rPr>
              <a:t>? </a:t>
            </a:r>
            <a:endParaRPr lang="en-US" sz="2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8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457200" y="-1395665"/>
            <a:ext cx="10058400" cy="17004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52400" y="228600"/>
            <a:ext cx="9525000" cy="838200"/>
          </a:xfrm>
          <a:prstGeom prst="rect">
            <a:avLst/>
          </a:prstGeom>
          <a:solidFill>
            <a:srgbClr val="707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1156" y="228600"/>
            <a:ext cx="77724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 smtClean="0">
                <a:solidFill>
                  <a:schemeClr val="bg1"/>
                </a:solidFill>
                <a:latin typeface="Arial"/>
                <a:cs typeface="Arial"/>
              </a:rPr>
              <a:t>Who Should </a:t>
            </a:r>
            <a:r>
              <a:rPr lang="en-US" sz="4300" dirty="0">
                <a:solidFill>
                  <a:schemeClr val="bg1"/>
                </a:solidFill>
                <a:latin typeface="Arial"/>
                <a:cs typeface="Arial"/>
              </a:rPr>
              <a:t>D</a:t>
            </a:r>
            <a:r>
              <a:rPr lang="en-US" sz="4300" dirty="0" smtClean="0">
                <a:solidFill>
                  <a:schemeClr val="bg1"/>
                </a:solidFill>
                <a:latin typeface="Arial"/>
                <a:cs typeface="Arial"/>
              </a:rPr>
              <a:t>ecide?</a:t>
            </a:r>
            <a:endParaRPr lang="en-US" sz="43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447800"/>
            <a:ext cx="8229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>
                <a:latin typeface="Arial"/>
                <a:cs typeface="Arial"/>
              </a:rPr>
              <a:t>The Federal budget in 2011 was about $3.7 trillion. </a:t>
            </a:r>
          </a:p>
          <a:p>
            <a:endParaRPr lang="en-US" sz="2700" dirty="0">
              <a:latin typeface="Arial"/>
              <a:cs typeface="Arial"/>
            </a:endParaRPr>
          </a:p>
          <a:p>
            <a:r>
              <a:rPr lang="en-US" sz="2700" dirty="0" smtClean="0">
                <a:latin typeface="Arial"/>
                <a:cs typeface="Arial"/>
              </a:rPr>
              <a:t>The </a:t>
            </a:r>
            <a:r>
              <a:rPr lang="en-US" sz="2700" dirty="0">
                <a:latin typeface="Arial"/>
                <a:cs typeface="Arial"/>
              </a:rPr>
              <a:t>budget of the National Science Foundation </a:t>
            </a:r>
            <a:r>
              <a:rPr lang="en-US" sz="2700" dirty="0" smtClean="0">
                <a:latin typeface="Arial"/>
                <a:cs typeface="Arial"/>
              </a:rPr>
              <a:t>was </a:t>
            </a:r>
            <a:r>
              <a:rPr lang="en-US" sz="2700" dirty="0">
                <a:latin typeface="Arial"/>
                <a:cs typeface="Arial"/>
              </a:rPr>
              <a:t>about $7 </a:t>
            </a:r>
            <a:r>
              <a:rPr lang="en-US" sz="2700" dirty="0" smtClean="0">
                <a:latin typeface="Arial"/>
                <a:cs typeface="Arial"/>
              </a:rPr>
              <a:t>billion.</a:t>
            </a:r>
            <a:endParaRPr lang="en-US" sz="2700" dirty="0">
              <a:latin typeface="Arial"/>
              <a:cs typeface="Arial"/>
            </a:endParaRPr>
          </a:p>
          <a:p>
            <a:r>
              <a:rPr lang="en-US" sz="2700" dirty="0">
                <a:latin typeface="Arial"/>
                <a:cs typeface="Arial"/>
              </a:rPr>
              <a:t> </a:t>
            </a:r>
          </a:p>
          <a:p>
            <a:r>
              <a:rPr lang="en-US" sz="2700" dirty="0" smtClean="0">
                <a:latin typeface="Arial"/>
                <a:cs typeface="Arial"/>
              </a:rPr>
              <a:t>The math: </a:t>
            </a:r>
          </a:p>
          <a:p>
            <a:endParaRPr lang="en-US" sz="2700" dirty="0" smtClean="0">
              <a:latin typeface="Arial"/>
              <a:cs typeface="Arial"/>
            </a:endParaRPr>
          </a:p>
          <a:p>
            <a:r>
              <a:rPr lang="en-US" sz="2700" dirty="0" smtClean="0">
                <a:latin typeface="Arial"/>
                <a:cs typeface="Arial"/>
              </a:rPr>
              <a:t>First</a:t>
            </a:r>
            <a:r>
              <a:rPr lang="en-US" sz="2700" dirty="0">
                <a:latin typeface="Arial"/>
                <a:cs typeface="Arial"/>
              </a:rPr>
              <a:t>, 3.7 trillion = 3,700 billion. </a:t>
            </a:r>
            <a:endParaRPr lang="en-US" sz="2700" dirty="0" smtClean="0">
              <a:latin typeface="Arial"/>
              <a:cs typeface="Arial"/>
            </a:endParaRPr>
          </a:p>
          <a:p>
            <a:endParaRPr lang="en-US" sz="2700" dirty="0">
              <a:latin typeface="Arial"/>
              <a:cs typeface="Arial"/>
            </a:endParaRPr>
          </a:p>
          <a:p>
            <a:r>
              <a:rPr lang="en-US" sz="2700" dirty="0" smtClean="0">
                <a:latin typeface="Arial"/>
                <a:cs typeface="Arial"/>
              </a:rPr>
              <a:t>                 </a:t>
            </a:r>
            <a:r>
              <a:rPr lang="en-US" sz="2700" u="sng" dirty="0" smtClean="0">
                <a:latin typeface="Arial"/>
                <a:cs typeface="Arial"/>
              </a:rPr>
              <a:t>7 billion             </a:t>
            </a:r>
            <a:endParaRPr lang="en-US" sz="2700" u="sng" dirty="0">
              <a:latin typeface="Arial"/>
              <a:cs typeface="Arial"/>
            </a:endParaRPr>
          </a:p>
          <a:p>
            <a:r>
              <a:rPr lang="en-US" sz="2700" dirty="0">
                <a:latin typeface="Arial"/>
                <a:cs typeface="Arial"/>
              </a:rPr>
              <a:t>  </a:t>
            </a:r>
            <a:r>
              <a:rPr lang="en-US" sz="2700" dirty="0" smtClean="0">
                <a:latin typeface="Arial"/>
                <a:cs typeface="Arial"/>
              </a:rPr>
              <a:t>            </a:t>
            </a:r>
            <a:r>
              <a:rPr lang="en-US" sz="2700" dirty="0">
                <a:latin typeface="Arial"/>
                <a:cs typeface="Arial"/>
              </a:rPr>
              <a:t>3,700 billion</a:t>
            </a:r>
          </a:p>
          <a:p>
            <a:r>
              <a:rPr lang="en-US" sz="2700" dirty="0">
                <a:latin typeface="Arial"/>
                <a:cs typeface="Arial"/>
              </a:rPr>
              <a:t>              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0" y="5212832"/>
            <a:ext cx="533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Arial"/>
                <a:cs typeface="Arial"/>
              </a:rPr>
              <a:t>=  </a:t>
            </a:r>
            <a:r>
              <a:rPr lang="en-US" sz="2700" dirty="0">
                <a:latin typeface="Arial"/>
                <a:cs typeface="Arial"/>
              </a:rPr>
              <a:t>.0019 x 100</a:t>
            </a:r>
            <a:r>
              <a:rPr lang="en-US" sz="2700" dirty="0" smtClean="0">
                <a:latin typeface="Arial"/>
                <a:cs typeface="Arial"/>
              </a:rPr>
              <a:t>%  =  </a:t>
            </a:r>
            <a:r>
              <a:rPr lang="en-US" sz="2700" dirty="0">
                <a:latin typeface="Arial"/>
                <a:cs typeface="Arial"/>
              </a:rPr>
              <a:t>.19</a:t>
            </a:r>
            <a:r>
              <a:rPr lang="en-US" sz="2700" dirty="0" smtClean="0">
                <a:latin typeface="Arial"/>
                <a:cs typeface="Arial"/>
              </a:rPr>
              <a:t>%  </a:t>
            </a:r>
            <a:r>
              <a:rPr lang="en-US" sz="2700" dirty="0">
                <a:latin typeface="Arial"/>
                <a:cs typeface="Arial"/>
              </a:rPr>
              <a:t>~ .2%</a:t>
            </a:r>
          </a:p>
        </p:txBody>
      </p:sp>
      <p:sp>
        <p:nvSpPr>
          <p:cNvPr id="4" name="Oval 3"/>
          <p:cNvSpPr/>
          <p:nvPr/>
        </p:nvSpPr>
        <p:spPr>
          <a:xfrm>
            <a:off x="7620000" y="4930914"/>
            <a:ext cx="1295400" cy="108888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258</Words>
  <Application>Microsoft Office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Should Decide SAC</dc:title>
  <dc:creator>jgriswold</dc:creator>
  <cp:lastModifiedBy>Joan Griswold</cp:lastModifiedBy>
  <cp:revision>43</cp:revision>
  <cp:lastPrinted>2013-05-01T23:47:45Z</cp:lastPrinted>
  <dcterms:created xsi:type="dcterms:W3CDTF">2006-08-16T00:00:00Z</dcterms:created>
  <dcterms:modified xsi:type="dcterms:W3CDTF">2013-06-30T21:47:11Z</dcterms:modified>
</cp:coreProperties>
</file>